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57"/>
  </p:notesMasterIdLst>
  <p:handoutMasterIdLst>
    <p:handoutMasterId r:id="rId58"/>
  </p:handoutMasterIdLst>
  <p:sldIdLst>
    <p:sldId id="256" r:id="rId6"/>
    <p:sldId id="2750" r:id="rId7"/>
    <p:sldId id="257" r:id="rId8"/>
    <p:sldId id="2767" r:id="rId9"/>
    <p:sldId id="259" r:id="rId10"/>
    <p:sldId id="260" r:id="rId11"/>
    <p:sldId id="261" r:id="rId12"/>
    <p:sldId id="262" r:id="rId13"/>
    <p:sldId id="263" r:id="rId14"/>
    <p:sldId id="266" r:id="rId15"/>
    <p:sldId id="267" r:id="rId16"/>
    <p:sldId id="268" r:id="rId17"/>
    <p:sldId id="2769" r:id="rId18"/>
    <p:sldId id="2764" r:id="rId19"/>
    <p:sldId id="271" r:id="rId20"/>
    <p:sldId id="264" r:id="rId21"/>
    <p:sldId id="2775" r:id="rId22"/>
    <p:sldId id="265" r:id="rId23"/>
    <p:sldId id="2776" r:id="rId24"/>
    <p:sldId id="2777" r:id="rId25"/>
    <p:sldId id="2778" r:id="rId26"/>
    <p:sldId id="2768" r:id="rId27"/>
    <p:sldId id="272" r:id="rId28"/>
    <p:sldId id="2787" r:id="rId29"/>
    <p:sldId id="2788" r:id="rId30"/>
    <p:sldId id="2780" r:id="rId31"/>
    <p:sldId id="2779" r:id="rId32"/>
    <p:sldId id="2770" r:id="rId33"/>
    <p:sldId id="2790" r:id="rId34"/>
    <p:sldId id="2791" r:id="rId35"/>
    <p:sldId id="2781" r:id="rId36"/>
    <p:sldId id="2771" r:id="rId37"/>
    <p:sldId id="2772" r:id="rId38"/>
    <p:sldId id="2793" r:id="rId39"/>
    <p:sldId id="2794" r:id="rId40"/>
    <p:sldId id="2795" r:id="rId41"/>
    <p:sldId id="2796" r:id="rId42"/>
    <p:sldId id="2797" r:id="rId43"/>
    <p:sldId id="2792" r:id="rId44"/>
    <p:sldId id="273" r:id="rId45"/>
    <p:sldId id="274" r:id="rId46"/>
    <p:sldId id="2799" r:id="rId47"/>
    <p:sldId id="2800" r:id="rId48"/>
    <p:sldId id="275" r:id="rId49"/>
    <p:sldId id="2801" r:id="rId50"/>
    <p:sldId id="2774" r:id="rId51"/>
    <p:sldId id="2802" r:id="rId52"/>
    <p:sldId id="2803" r:id="rId53"/>
    <p:sldId id="281" r:id="rId54"/>
    <p:sldId id="582" r:id="rId55"/>
    <p:sldId id="2749" r:id="rId5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985E8"/>
    <a:srgbClr val="595757"/>
    <a:srgbClr val="0432FF"/>
    <a:srgbClr val="8D49FD"/>
    <a:srgbClr val="E04795"/>
    <a:srgbClr val="1D1D1A"/>
    <a:srgbClr val="221815"/>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6291" autoAdjust="0"/>
  </p:normalViewPr>
  <p:slideViewPr>
    <p:cSldViewPr snapToGrid="0" snapToObjects="1">
      <p:cViewPr varScale="1">
        <p:scale>
          <a:sx n="120" d="100"/>
          <a:sy n="120" d="100"/>
        </p:scale>
        <p:origin x="224"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1/19/25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88188ac1bf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88188ac1bf_2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13</a:t>
            </a:fld>
            <a:endParaRPr kumimoji="1" lang="zh-CN" altLang="en-US"/>
          </a:p>
        </p:txBody>
      </p:sp>
    </p:spTree>
    <p:extLst>
      <p:ext uri="{BB962C8B-B14F-4D97-AF65-F5344CB8AC3E}">
        <p14:creationId xmlns:p14="http://schemas.microsoft.com/office/powerpoint/2010/main" val="155361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ad94a006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ad94a006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88188ac1bf_2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88188ac1bf_2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88188ac1bf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88188ac1bf_2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ad94a0065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ad94a006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80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22</a:t>
            </a:fld>
            <a:endParaRPr kumimoji="1" lang="zh-CN" altLang="en-US"/>
          </a:p>
        </p:txBody>
      </p:sp>
    </p:spTree>
    <p:extLst>
      <p:ext uri="{BB962C8B-B14F-4D97-AF65-F5344CB8AC3E}">
        <p14:creationId xmlns:p14="http://schemas.microsoft.com/office/powerpoint/2010/main" val="109904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948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559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88188ac1bf_2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88188ac1bf_2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20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122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0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75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4ad94a006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4ad94a006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809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33</a:t>
            </a:fld>
            <a:endParaRPr kumimoji="1" lang="zh-CN" altLang="en-US"/>
          </a:p>
        </p:txBody>
      </p:sp>
    </p:spTree>
    <p:extLst>
      <p:ext uri="{BB962C8B-B14F-4D97-AF65-F5344CB8AC3E}">
        <p14:creationId xmlns:p14="http://schemas.microsoft.com/office/powerpoint/2010/main" val="132014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39</a:t>
            </a:fld>
            <a:endParaRPr kumimoji="1" lang="zh-CN" altLang="en-US"/>
          </a:p>
        </p:txBody>
      </p:sp>
    </p:spTree>
    <p:extLst>
      <p:ext uri="{BB962C8B-B14F-4D97-AF65-F5344CB8AC3E}">
        <p14:creationId xmlns:p14="http://schemas.microsoft.com/office/powerpoint/2010/main" val="267045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ad94a006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4ad94a006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4ad94a006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4ad94a006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4ad94a006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4ad94a006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7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5</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4ad94a0065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4ad94a0065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865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ad94a0065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ad94a0065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4ad94a0065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4ad94a0065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3284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46</a:t>
            </a:fld>
            <a:endParaRPr kumimoji="1" lang="zh-CN" altLang="en-US"/>
          </a:p>
        </p:txBody>
      </p:sp>
    </p:spTree>
    <p:extLst>
      <p:ext uri="{BB962C8B-B14F-4D97-AF65-F5344CB8AC3E}">
        <p14:creationId xmlns:p14="http://schemas.microsoft.com/office/powerpoint/2010/main" val="718665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88188ac1b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88188ac1b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521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88188ac1bf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88188ac1b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302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88188ac1bf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88188ac1bf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8188ac1bf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8188ac1bf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8188ac1b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88188ac1b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8188ac1bf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8188ac1bf_2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88188ac1bf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88188ac1bf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ad94a0065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ad94a0065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ad94a0065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ad94a0065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chemeClr val="tx2"/>
                </a:solidFill>
                <a:latin typeface="Gill Sans MT" panose="020B0502020104020203" pitchFamily="34" charset="0"/>
                <a:ea typeface="+mj-ea"/>
                <a:cs typeface="Futura Medium" panose="020B0602020204020303" pitchFamily="34" charset="-79"/>
              </a:rPr>
              <a:t>GitHub</a:t>
            </a:r>
            <a:r>
              <a:rPr lang="zh-CN" altLang="en-US" sz="1100">
                <a:solidFill>
                  <a:schemeClr val="tx2"/>
                </a:solidFill>
                <a:latin typeface="Gill Sans MT" panose="020B0502020104020203" pitchFamily="34" charset="0"/>
                <a:ea typeface="+mj-ea"/>
                <a:cs typeface="Futura Medium" panose="020B0602020204020303" pitchFamily="34" charset="-79"/>
              </a:rPr>
              <a:t> </a:t>
            </a:r>
            <a:r>
              <a:rPr lang="en-US" altLang="zh-CN" sz="1100">
                <a:solidFill>
                  <a:schemeClr val="tx2"/>
                </a:solidFill>
                <a:latin typeface="Gill Sans MT" panose="020B0502020104020203" pitchFamily="34" charset="0"/>
                <a:ea typeface="+mj-ea"/>
                <a:cs typeface="Futura Medium" panose="020B0602020204020303" pitchFamily="34" charset="-79"/>
              </a:rPr>
              <a:t>https://</a:t>
            </a:r>
            <a:r>
              <a:rPr lang="en-US" altLang="zh-CN" sz="1100" err="1">
                <a:solidFill>
                  <a:schemeClr val="tx2"/>
                </a:solidFill>
                <a:latin typeface="Gill Sans MT" panose="020B0502020104020203" pitchFamily="34" charset="0"/>
                <a:ea typeface="+mj-ea"/>
                <a:cs typeface="Futura Medium" panose="020B0602020204020303" pitchFamily="34" charset="-79"/>
              </a:rPr>
              <a:t>github.com</a:t>
            </a:r>
            <a:r>
              <a:rPr lang="en-US" altLang="zh-CN" sz="1100">
                <a:solidFill>
                  <a:schemeClr val="tx2"/>
                </a:solidFill>
                <a:latin typeface="Gill Sans MT" panose="020B0502020104020203" pitchFamily="34" charset="0"/>
                <a:ea typeface="+mj-ea"/>
                <a:cs typeface="Futura Medium" panose="020B0602020204020303" pitchFamily="34" charset="-79"/>
              </a:rPr>
              <a:t>/chenzomi12/</a:t>
            </a:r>
            <a:r>
              <a:rPr lang="en-US" altLang="zh-CN" sz="1100" err="1">
                <a:solidFill>
                  <a:schemeClr val="tx2"/>
                </a:solidFill>
                <a:latin typeface="Gill Sans MT" panose="020B0502020104020203" pitchFamily="34" charset="0"/>
                <a:ea typeface="+mj-ea"/>
                <a:cs typeface="Futura Medium" panose="020B0602020204020303" pitchFamily="34" charset="-79"/>
              </a:rPr>
              <a:t>AIFoundation</a:t>
            </a:r>
            <a:endParaRPr lang="en-US" sz="1100">
              <a:solidFill>
                <a:schemeClr val="tx2"/>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6"/>
            <a:ext cx="499730" cy="184666"/>
          </a:xfrm>
          <a:prstGeom prst="rect">
            <a:avLst/>
          </a:prstGeom>
          <a:noFill/>
        </p:spPr>
        <p:txBody>
          <a:bodyPr wrap="square" lIns="0" tIns="0" rIns="0" bIns="0" rtlCol="0">
            <a:spAutoFit/>
          </a:bodyPr>
          <a:lstStyle/>
          <a:p>
            <a:pPr algn="ctr" defTabSz="889826"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89826" fontAlgn="auto">
                <a:spcBef>
                  <a:spcPts val="0"/>
                </a:spcBef>
                <a:spcAft>
                  <a:spcPts val="0"/>
                </a:spcAft>
                <a:defRPr/>
              </a:pPr>
              <a:t>‹#›</a:t>
            </a:fld>
            <a:endParaRPr lang="en-US" sz="120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7"/>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chemeClr val="tx2"/>
                </a:solidFill>
                <a:latin typeface="Gill Sans MT" panose="020B0502020104020203" pitchFamily="34" charset="0"/>
                <a:ea typeface="+mj-ea"/>
                <a:cs typeface="Futura Medium" panose="020B0602020204020303" pitchFamily="34" charset="-79"/>
              </a:rPr>
              <a:t>GitHub</a:t>
            </a:r>
            <a:r>
              <a:rPr lang="zh-CN" altLang="en-US" sz="1100">
                <a:solidFill>
                  <a:schemeClr val="tx2"/>
                </a:solidFill>
                <a:latin typeface="Gill Sans MT" panose="020B0502020104020203" pitchFamily="34" charset="0"/>
                <a:ea typeface="+mj-ea"/>
                <a:cs typeface="Futura Medium" panose="020B0602020204020303" pitchFamily="34" charset="-79"/>
              </a:rPr>
              <a:t> </a:t>
            </a:r>
            <a:r>
              <a:rPr lang="en-US" altLang="zh-CN" sz="1100">
                <a:solidFill>
                  <a:schemeClr val="tx2"/>
                </a:solidFill>
                <a:latin typeface="Gill Sans MT" panose="020B0502020104020203" pitchFamily="34" charset="0"/>
                <a:ea typeface="+mj-ea"/>
                <a:cs typeface="Futura Medium" panose="020B0602020204020303" pitchFamily="34" charset="-79"/>
              </a:rPr>
              <a:t>https://</a:t>
            </a:r>
            <a:r>
              <a:rPr lang="en-US" altLang="zh-CN" sz="1100" err="1">
                <a:solidFill>
                  <a:schemeClr val="tx2"/>
                </a:solidFill>
                <a:latin typeface="Gill Sans MT" panose="020B0502020104020203" pitchFamily="34" charset="0"/>
                <a:ea typeface="+mj-ea"/>
                <a:cs typeface="Futura Medium" panose="020B0602020204020303" pitchFamily="34" charset="-79"/>
              </a:rPr>
              <a:t>github.com</a:t>
            </a:r>
            <a:r>
              <a:rPr lang="en-US" altLang="zh-CN" sz="1100">
                <a:solidFill>
                  <a:schemeClr val="tx2"/>
                </a:solidFill>
                <a:latin typeface="Gill Sans MT" panose="020B0502020104020203" pitchFamily="34" charset="0"/>
                <a:ea typeface="+mj-ea"/>
                <a:cs typeface="Futura Medium" panose="020B0602020204020303" pitchFamily="34" charset="-79"/>
              </a:rPr>
              <a:t>/chenzomi12/</a:t>
            </a:r>
            <a:r>
              <a:rPr lang="en-US" altLang="zh-CN" sz="1100" err="1">
                <a:solidFill>
                  <a:schemeClr val="tx2"/>
                </a:solidFill>
                <a:latin typeface="Gill Sans MT" panose="020B0502020104020203" pitchFamily="34" charset="0"/>
                <a:ea typeface="+mj-ea"/>
                <a:cs typeface="Futura Medium" panose="020B0602020204020303" pitchFamily="34" charset="-79"/>
              </a:rPr>
              <a:t>AIFoundation</a:t>
            </a:r>
            <a:endParaRPr lang="en-US" sz="1100">
              <a:solidFill>
                <a:schemeClr val="tx2"/>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32001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763" y="288567"/>
            <a:ext cx="11365238" cy="76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Font typeface="Lexend"/>
              <a:buNone/>
              <a:defRPr>
                <a:latin typeface="Lexend"/>
                <a:ea typeface="Lexend"/>
                <a:cs typeface="Lexend"/>
                <a:sym typeface="Lexend"/>
              </a:defRPr>
            </a:lvl1pPr>
            <a:lvl2pPr lvl="1" algn="ctr">
              <a:spcBef>
                <a:spcPts val="0"/>
              </a:spcBef>
              <a:spcAft>
                <a:spcPts val="0"/>
              </a:spcAft>
              <a:buSzPts val="2800"/>
              <a:buFont typeface="Lexend"/>
              <a:buNone/>
              <a:defRPr>
                <a:latin typeface="Lexend"/>
                <a:ea typeface="Lexend"/>
                <a:cs typeface="Lexend"/>
                <a:sym typeface="Lexend"/>
              </a:defRPr>
            </a:lvl2pPr>
            <a:lvl3pPr lvl="2" algn="ctr">
              <a:spcBef>
                <a:spcPts val="0"/>
              </a:spcBef>
              <a:spcAft>
                <a:spcPts val="0"/>
              </a:spcAft>
              <a:buSzPts val="2800"/>
              <a:buFont typeface="Lexend"/>
              <a:buNone/>
              <a:defRPr>
                <a:latin typeface="Lexend"/>
                <a:ea typeface="Lexend"/>
                <a:cs typeface="Lexend"/>
                <a:sym typeface="Lexend"/>
              </a:defRPr>
            </a:lvl3pPr>
            <a:lvl4pPr lvl="3" algn="ctr">
              <a:spcBef>
                <a:spcPts val="0"/>
              </a:spcBef>
              <a:spcAft>
                <a:spcPts val="0"/>
              </a:spcAft>
              <a:buSzPts val="2800"/>
              <a:buFont typeface="Lexend"/>
              <a:buNone/>
              <a:defRPr>
                <a:latin typeface="Lexend"/>
                <a:ea typeface="Lexend"/>
                <a:cs typeface="Lexend"/>
                <a:sym typeface="Lexend"/>
              </a:defRPr>
            </a:lvl4pPr>
            <a:lvl5pPr lvl="4" algn="ctr">
              <a:spcBef>
                <a:spcPts val="0"/>
              </a:spcBef>
              <a:spcAft>
                <a:spcPts val="0"/>
              </a:spcAft>
              <a:buSzPts val="2800"/>
              <a:buFont typeface="Lexend"/>
              <a:buNone/>
              <a:defRPr>
                <a:latin typeface="Lexend"/>
                <a:ea typeface="Lexend"/>
                <a:cs typeface="Lexend"/>
                <a:sym typeface="Lexend"/>
              </a:defRPr>
            </a:lvl5pPr>
            <a:lvl6pPr lvl="5" algn="ctr">
              <a:spcBef>
                <a:spcPts val="0"/>
              </a:spcBef>
              <a:spcAft>
                <a:spcPts val="0"/>
              </a:spcAft>
              <a:buSzPts val="2800"/>
              <a:buFont typeface="Lexend"/>
              <a:buNone/>
              <a:defRPr>
                <a:latin typeface="Lexend"/>
                <a:ea typeface="Lexend"/>
                <a:cs typeface="Lexend"/>
                <a:sym typeface="Lexend"/>
              </a:defRPr>
            </a:lvl6pPr>
            <a:lvl7pPr lvl="6" algn="ctr">
              <a:spcBef>
                <a:spcPts val="0"/>
              </a:spcBef>
              <a:spcAft>
                <a:spcPts val="0"/>
              </a:spcAft>
              <a:buSzPts val="2800"/>
              <a:buFont typeface="Lexend"/>
              <a:buNone/>
              <a:defRPr>
                <a:latin typeface="Lexend"/>
                <a:ea typeface="Lexend"/>
                <a:cs typeface="Lexend"/>
                <a:sym typeface="Lexend"/>
              </a:defRPr>
            </a:lvl7pPr>
            <a:lvl8pPr lvl="7" algn="ctr">
              <a:spcBef>
                <a:spcPts val="0"/>
              </a:spcBef>
              <a:spcAft>
                <a:spcPts val="0"/>
              </a:spcAft>
              <a:buSzPts val="2800"/>
              <a:buFont typeface="Lexend"/>
              <a:buNone/>
              <a:defRPr>
                <a:latin typeface="Lexend"/>
                <a:ea typeface="Lexend"/>
                <a:cs typeface="Lexend"/>
                <a:sym typeface="Lexend"/>
              </a:defRPr>
            </a:lvl8pPr>
            <a:lvl9pPr lvl="8" algn="ctr">
              <a:spcBef>
                <a:spcPts val="0"/>
              </a:spcBef>
              <a:spcAft>
                <a:spcPts val="0"/>
              </a:spcAft>
              <a:buSzPts val="2800"/>
              <a:buFont typeface="Lexend"/>
              <a:buNone/>
              <a:defRPr>
                <a:latin typeface="Lexend"/>
                <a:ea typeface="Lexend"/>
                <a:cs typeface="Lexend"/>
                <a:sym typeface="Lexend"/>
              </a:defRPr>
            </a:lvl9pPr>
          </a:lstStyle>
          <a:p>
            <a:endParaRPr/>
          </a:p>
        </p:txBody>
      </p:sp>
      <p:sp>
        <p:nvSpPr>
          <p:cNvPr id="18" name="Google Shape;18;p4"/>
          <p:cNvSpPr txBox="1">
            <a:spLocks noGrp="1"/>
          </p:cNvSpPr>
          <p:nvPr>
            <p:ph type="body" idx="1"/>
          </p:nvPr>
        </p:nvSpPr>
        <p:spPr>
          <a:xfrm>
            <a:off x="415763" y="12318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exend"/>
              <a:buChar char="●"/>
              <a:defRPr>
                <a:latin typeface="Lexend"/>
                <a:ea typeface="Lexend"/>
                <a:cs typeface="Lexend"/>
                <a:sym typeface="Lexend"/>
              </a:defRPr>
            </a:lvl1pPr>
            <a:lvl2pPr marL="1219170" lvl="1" indent="-423323">
              <a:spcBef>
                <a:spcPts val="0"/>
              </a:spcBef>
              <a:spcAft>
                <a:spcPts val="0"/>
              </a:spcAft>
              <a:buSzPts val="1400"/>
              <a:buFont typeface="Lexend"/>
              <a:buChar char="○"/>
              <a:defRPr>
                <a:latin typeface="Lexend"/>
                <a:ea typeface="Lexend"/>
                <a:cs typeface="Lexend"/>
                <a:sym typeface="Lexend"/>
              </a:defRPr>
            </a:lvl2pPr>
            <a:lvl3pPr marL="1828754" lvl="2" indent="-423323">
              <a:spcBef>
                <a:spcPts val="0"/>
              </a:spcBef>
              <a:spcAft>
                <a:spcPts val="0"/>
              </a:spcAft>
              <a:buSzPts val="1400"/>
              <a:buFont typeface="Lexend"/>
              <a:buChar char="■"/>
              <a:defRPr>
                <a:latin typeface="Lexend"/>
                <a:ea typeface="Lexend"/>
                <a:cs typeface="Lexend"/>
                <a:sym typeface="Lexend"/>
              </a:defRPr>
            </a:lvl3pPr>
            <a:lvl4pPr marL="2438339" lvl="3" indent="-423323">
              <a:spcBef>
                <a:spcPts val="0"/>
              </a:spcBef>
              <a:spcAft>
                <a:spcPts val="0"/>
              </a:spcAft>
              <a:buSzPts val="1400"/>
              <a:buFont typeface="Lexend"/>
              <a:buChar char="●"/>
              <a:defRPr>
                <a:latin typeface="Lexend"/>
                <a:ea typeface="Lexend"/>
                <a:cs typeface="Lexend"/>
                <a:sym typeface="Lexend"/>
              </a:defRPr>
            </a:lvl4pPr>
            <a:lvl5pPr marL="3047924" lvl="4" indent="-423323">
              <a:spcBef>
                <a:spcPts val="0"/>
              </a:spcBef>
              <a:spcAft>
                <a:spcPts val="0"/>
              </a:spcAft>
              <a:buSzPts val="1400"/>
              <a:buFont typeface="Lexend"/>
              <a:buChar char="○"/>
              <a:defRPr>
                <a:latin typeface="Lexend"/>
                <a:ea typeface="Lexend"/>
                <a:cs typeface="Lexend"/>
                <a:sym typeface="Lexend"/>
              </a:defRPr>
            </a:lvl5pPr>
            <a:lvl6pPr marL="3657509" lvl="5" indent="-423323">
              <a:spcBef>
                <a:spcPts val="0"/>
              </a:spcBef>
              <a:spcAft>
                <a:spcPts val="0"/>
              </a:spcAft>
              <a:buSzPts val="1400"/>
              <a:buFont typeface="Lexend"/>
              <a:buChar char="■"/>
              <a:defRPr>
                <a:latin typeface="Lexend"/>
                <a:ea typeface="Lexend"/>
                <a:cs typeface="Lexend"/>
                <a:sym typeface="Lexend"/>
              </a:defRPr>
            </a:lvl6pPr>
            <a:lvl7pPr marL="4267093" lvl="6" indent="-423323">
              <a:spcBef>
                <a:spcPts val="0"/>
              </a:spcBef>
              <a:spcAft>
                <a:spcPts val="0"/>
              </a:spcAft>
              <a:buSzPts val="1400"/>
              <a:buFont typeface="Lexend"/>
              <a:buChar char="●"/>
              <a:defRPr>
                <a:latin typeface="Lexend"/>
                <a:ea typeface="Lexend"/>
                <a:cs typeface="Lexend"/>
                <a:sym typeface="Lexend"/>
              </a:defRPr>
            </a:lvl7pPr>
            <a:lvl8pPr marL="4876678" lvl="7" indent="-423323">
              <a:spcBef>
                <a:spcPts val="0"/>
              </a:spcBef>
              <a:spcAft>
                <a:spcPts val="0"/>
              </a:spcAft>
              <a:buSzPts val="1400"/>
              <a:buFont typeface="Lexend"/>
              <a:buChar char="○"/>
              <a:defRPr>
                <a:latin typeface="Lexend"/>
                <a:ea typeface="Lexend"/>
                <a:cs typeface="Lexend"/>
                <a:sym typeface="Lexend"/>
              </a:defRPr>
            </a:lvl8pPr>
            <a:lvl9pPr marL="5486263" lvl="8" indent="-423323">
              <a:spcBef>
                <a:spcPts val="0"/>
              </a:spcBef>
              <a:spcAft>
                <a:spcPts val="0"/>
              </a:spcAft>
              <a:buSzPts val="1400"/>
              <a:buFont typeface="Lexend"/>
              <a:buChar char="■"/>
              <a:defRPr>
                <a:latin typeface="Lexend"/>
                <a:ea typeface="Lexend"/>
                <a:cs typeface="Lexend"/>
                <a:sym typeface="Lexend"/>
              </a:defRPr>
            </a:lvl9pPr>
          </a:lstStyle>
          <a:p>
            <a:endParaRPr/>
          </a:p>
        </p:txBody>
      </p:sp>
      <p:sp>
        <p:nvSpPr>
          <p:cNvPr id="19" name="Google Shape;19;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atin typeface="Lexend"/>
                <a:ea typeface="Lexend"/>
                <a:cs typeface="Lexend"/>
                <a:sym typeface="Lexend"/>
              </a:defRPr>
            </a:lvl1pPr>
            <a:lvl2pPr lvl="1">
              <a:buNone/>
              <a:defRPr>
                <a:latin typeface="Lexend"/>
                <a:ea typeface="Lexend"/>
                <a:cs typeface="Lexend"/>
                <a:sym typeface="Lexend"/>
              </a:defRPr>
            </a:lvl2pPr>
            <a:lvl3pPr lvl="2">
              <a:buNone/>
              <a:defRPr>
                <a:latin typeface="Lexend"/>
                <a:ea typeface="Lexend"/>
                <a:cs typeface="Lexend"/>
                <a:sym typeface="Lexend"/>
              </a:defRPr>
            </a:lvl3pPr>
            <a:lvl4pPr lvl="3">
              <a:buNone/>
              <a:defRPr>
                <a:latin typeface="Lexend"/>
                <a:ea typeface="Lexend"/>
                <a:cs typeface="Lexend"/>
                <a:sym typeface="Lexend"/>
              </a:defRPr>
            </a:lvl4pPr>
            <a:lvl5pPr lvl="4">
              <a:buNone/>
              <a:defRPr>
                <a:latin typeface="Lexend"/>
                <a:ea typeface="Lexend"/>
                <a:cs typeface="Lexend"/>
                <a:sym typeface="Lexend"/>
              </a:defRPr>
            </a:lvl5pPr>
            <a:lvl6pPr lvl="5">
              <a:buNone/>
              <a:defRPr>
                <a:latin typeface="Lexend"/>
                <a:ea typeface="Lexend"/>
                <a:cs typeface="Lexend"/>
                <a:sym typeface="Lexend"/>
              </a:defRPr>
            </a:lvl6pPr>
            <a:lvl7pPr lvl="6">
              <a:buNone/>
              <a:defRPr>
                <a:latin typeface="Lexend"/>
                <a:ea typeface="Lexend"/>
                <a:cs typeface="Lexend"/>
                <a:sym typeface="Lexend"/>
              </a:defRPr>
            </a:lvl7pPr>
            <a:lvl8pPr lvl="7">
              <a:buNone/>
              <a:defRPr>
                <a:latin typeface="Lexend"/>
                <a:ea typeface="Lexend"/>
                <a:cs typeface="Lexend"/>
                <a:sym typeface="Lexend"/>
              </a:defRPr>
            </a:lvl8pPr>
            <a:lvl9pPr lvl="8">
              <a:buNone/>
              <a:defRPr>
                <a:latin typeface="Lexend"/>
                <a:ea typeface="Lexend"/>
                <a:cs typeface="Lexend"/>
                <a:sym typeface="Lexend"/>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8768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2"/>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chemeClr val="tx2"/>
                </a:solidFill>
                <a:latin typeface="Gill Sans MT" panose="020B0502020104020203" pitchFamily="34" charset="0"/>
                <a:ea typeface="+mj-ea"/>
                <a:cs typeface="Futura Medium" panose="020B0602020204020303" pitchFamily="34" charset="-79"/>
              </a:rPr>
              <a:t>GitHub</a:t>
            </a:r>
            <a:r>
              <a:rPr lang="zh-CN" altLang="en-US" sz="1100">
                <a:solidFill>
                  <a:schemeClr val="tx2"/>
                </a:solidFill>
                <a:latin typeface="Gill Sans MT" panose="020B0502020104020203" pitchFamily="34" charset="0"/>
                <a:ea typeface="+mj-ea"/>
                <a:cs typeface="Futura Medium" panose="020B0602020204020303" pitchFamily="34" charset="-79"/>
              </a:rPr>
              <a:t> </a:t>
            </a:r>
            <a:r>
              <a:rPr lang="en-US" altLang="zh-CN" sz="1100">
                <a:solidFill>
                  <a:schemeClr val="tx2"/>
                </a:solidFill>
                <a:latin typeface="Gill Sans MT" panose="020B0502020104020203" pitchFamily="34" charset="0"/>
                <a:ea typeface="+mj-ea"/>
                <a:cs typeface="Futura Medium" panose="020B0602020204020303" pitchFamily="34" charset="-79"/>
              </a:rPr>
              <a:t>https://</a:t>
            </a:r>
            <a:r>
              <a:rPr lang="en-US" altLang="zh-CN" sz="1100" err="1">
                <a:solidFill>
                  <a:schemeClr val="tx2"/>
                </a:solidFill>
                <a:latin typeface="Gill Sans MT" panose="020B0502020104020203" pitchFamily="34" charset="0"/>
                <a:ea typeface="+mj-ea"/>
                <a:cs typeface="Futura Medium" panose="020B0602020204020303" pitchFamily="34" charset="-79"/>
              </a:rPr>
              <a:t>github.com</a:t>
            </a:r>
            <a:r>
              <a:rPr lang="en-US" altLang="zh-CN" sz="1100">
                <a:solidFill>
                  <a:schemeClr val="tx2"/>
                </a:solidFill>
                <a:latin typeface="Gill Sans MT" panose="020B0502020104020203" pitchFamily="34" charset="0"/>
                <a:ea typeface="+mj-ea"/>
                <a:cs typeface="Futura Medium" panose="020B0602020204020303" pitchFamily="34" charset="-79"/>
              </a:rPr>
              <a:t>/chenzomi12/</a:t>
            </a:r>
            <a:r>
              <a:rPr lang="en-US" altLang="zh-CN" sz="1100" err="1">
                <a:solidFill>
                  <a:schemeClr val="tx2"/>
                </a:solidFill>
                <a:latin typeface="Gill Sans MT" panose="020B0502020104020203" pitchFamily="34" charset="0"/>
                <a:ea typeface="+mj-ea"/>
                <a:cs typeface="Futura Medium" panose="020B0602020204020303" pitchFamily="34" charset="-79"/>
              </a:rPr>
              <a:t>AIFoundation</a:t>
            </a:r>
            <a:endParaRPr lang="en-US" sz="1100">
              <a:solidFill>
                <a:schemeClr val="tx2"/>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28639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773" y="992767"/>
            <a:ext cx="11365238"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763" y="3778833"/>
            <a:ext cx="11365238"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6296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6" y="522790"/>
            <a:ext cx="10963473" cy="589191"/>
          </a:xfrm>
          <a:prstGeom prst="rect">
            <a:avLst/>
          </a:prstGeom>
        </p:spPr>
        <p:txBody>
          <a:bodyPr anchor="ctr"/>
          <a:lstStyle>
            <a:lvl1pPr algn="l">
              <a:defRPr kumimoji="0" lang="zh-CN" altLang="en-US" sz="3199"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6" y="1246909"/>
            <a:ext cx="10963473" cy="5108171"/>
          </a:xfrm>
          <a:prstGeom prst="rect">
            <a:avLst/>
          </a:prstGeom>
          <a:noFill/>
        </p:spPr>
        <p:txBody>
          <a:bodyPr/>
          <a:lstStyle>
            <a:lvl1pPr marL="239005" marR="0" indent="-239005" algn="l" defTabSz="1218286" rtl="0" eaLnBrk="1" fontAlgn="base" latinLnBrk="1" hangingPunct="1">
              <a:lnSpc>
                <a:spcPct val="150000"/>
              </a:lnSpc>
              <a:spcBef>
                <a:spcPts val="0"/>
              </a:spcBef>
              <a:spcAft>
                <a:spcPts val="800"/>
              </a:spcAft>
              <a:buClr>
                <a:srgbClr val="92D050"/>
              </a:buClr>
              <a:tabLst/>
              <a:defRPr kumimoji="0" lang="zh-CN" altLang="en-US" sz="1999"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5893" marR="0" indent="-236889" algn="l" defTabSz="1218286"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799"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342" marR="0" indent="-236889" algn="l" defTabSz="1218286"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1"/>
            </a:lvl4pPr>
            <a:lvl5pPr>
              <a:defRPr sz="1541"/>
            </a:lvl5pPr>
            <a:lvl6pPr>
              <a:defRPr sz="1541"/>
            </a:lvl6pPr>
            <a:lvl7pPr>
              <a:defRPr sz="1541"/>
            </a:lvl7pPr>
            <a:lvl8pPr>
              <a:defRPr sz="1541"/>
            </a:lvl8pPr>
            <a:lvl9pPr>
              <a:defRPr sz="1541"/>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8368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763" y="288567"/>
            <a:ext cx="11365238" cy="7636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Font typeface="Lexend"/>
              <a:buNone/>
              <a:defRPr>
                <a:latin typeface="Lexend"/>
                <a:ea typeface="Lexend"/>
                <a:cs typeface="Lexend"/>
                <a:sym typeface="Lexend"/>
              </a:defRPr>
            </a:lvl1pPr>
            <a:lvl2pPr lvl="1" algn="ctr">
              <a:spcBef>
                <a:spcPts val="0"/>
              </a:spcBef>
              <a:spcAft>
                <a:spcPts val="0"/>
              </a:spcAft>
              <a:buSzPts val="2800"/>
              <a:buFont typeface="Lexend"/>
              <a:buNone/>
              <a:defRPr>
                <a:latin typeface="Lexend"/>
                <a:ea typeface="Lexend"/>
                <a:cs typeface="Lexend"/>
                <a:sym typeface="Lexend"/>
              </a:defRPr>
            </a:lvl2pPr>
            <a:lvl3pPr lvl="2" algn="ctr">
              <a:spcBef>
                <a:spcPts val="0"/>
              </a:spcBef>
              <a:spcAft>
                <a:spcPts val="0"/>
              </a:spcAft>
              <a:buSzPts val="2800"/>
              <a:buFont typeface="Lexend"/>
              <a:buNone/>
              <a:defRPr>
                <a:latin typeface="Lexend"/>
                <a:ea typeface="Lexend"/>
                <a:cs typeface="Lexend"/>
                <a:sym typeface="Lexend"/>
              </a:defRPr>
            </a:lvl3pPr>
            <a:lvl4pPr lvl="3" algn="ctr">
              <a:spcBef>
                <a:spcPts val="0"/>
              </a:spcBef>
              <a:spcAft>
                <a:spcPts val="0"/>
              </a:spcAft>
              <a:buSzPts val="2800"/>
              <a:buFont typeface="Lexend"/>
              <a:buNone/>
              <a:defRPr>
                <a:latin typeface="Lexend"/>
                <a:ea typeface="Lexend"/>
                <a:cs typeface="Lexend"/>
                <a:sym typeface="Lexend"/>
              </a:defRPr>
            </a:lvl4pPr>
            <a:lvl5pPr lvl="4" algn="ctr">
              <a:spcBef>
                <a:spcPts val="0"/>
              </a:spcBef>
              <a:spcAft>
                <a:spcPts val="0"/>
              </a:spcAft>
              <a:buSzPts val="2800"/>
              <a:buFont typeface="Lexend"/>
              <a:buNone/>
              <a:defRPr>
                <a:latin typeface="Lexend"/>
                <a:ea typeface="Lexend"/>
                <a:cs typeface="Lexend"/>
                <a:sym typeface="Lexend"/>
              </a:defRPr>
            </a:lvl5pPr>
            <a:lvl6pPr lvl="5" algn="ctr">
              <a:spcBef>
                <a:spcPts val="0"/>
              </a:spcBef>
              <a:spcAft>
                <a:spcPts val="0"/>
              </a:spcAft>
              <a:buSzPts val="2800"/>
              <a:buFont typeface="Lexend"/>
              <a:buNone/>
              <a:defRPr>
                <a:latin typeface="Lexend"/>
                <a:ea typeface="Lexend"/>
                <a:cs typeface="Lexend"/>
                <a:sym typeface="Lexend"/>
              </a:defRPr>
            </a:lvl6pPr>
            <a:lvl7pPr lvl="6" algn="ctr">
              <a:spcBef>
                <a:spcPts val="0"/>
              </a:spcBef>
              <a:spcAft>
                <a:spcPts val="0"/>
              </a:spcAft>
              <a:buSzPts val="2800"/>
              <a:buFont typeface="Lexend"/>
              <a:buNone/>
              <a:defRPr>
                <a:latin typeface="Lexend"/>
                <a:ea typeface="Lexend"/>
                <a:cs typeface="Lexend"/>
                <a:sym typeface="Lexend"/>
              </a:defRPr>
            </a:lvl7pPr>
            <a:lvl8pPr lvl="7" algn="ctr">
              <a:spcBef>
                <a:spcPts val="0"/>
              </a:spcBef>
              <a:spcAft>
                <a:spcPts val="0"/>
              </a:spcAft>
              <a:buSzPts val="2800"/>
              <a:buFont typeface="Lexend"/>
              <a:buNone/>
              <a:defRPr>
                <a:latin typeface="Lexend"/>
                <a:ea typeface="Lexend"/>
                <a:cs typeface="Lexend"/>
                <a:sym typeface="Lexend"/>
              </a:defRPr>
            </a:lvl8pPr>
            <a:lvl9pPr lvl="8" algn="ctr">
              <a:spcBef>
                <a:spcPts val="0"/>
              </a:spcBef>
              <a:spcAft>
                <a:spcPts val="0"/>
              </a:spcAft>
              <a:buSzPts val="2800"/>
              <a:buFont typeface="Lexend"/>
              <a:buNone/>
              <a:defRPr>
                <a:latin typeface="Lexend"/>
                <a:ea typeface="Lexend"/>
                <a:cs typeface="Lexend"/>
                <a:sym typeface="Lexend"/>
              </a:defRPr>
            </a:lvl9pPr>
          </a:lstStyle>
          <a:p>
            <a:endParaRPr/>
          </a:p>
        </p:txBody>
      </p:sp>
      <p:sp>
        <p:nvSpPr>
          <p:cNvPr id="18" name="Google Shape;18;p4"/>
          <p:cNvSpPr txBox="1">
            <a:spLocks noGrp="1"/>
          </p:cNvSpPr>
          <p:nvPr>
            <p:ph type="body" idx="1"/>
          </p:nvPr>
        </p:nvSpPr>
        <p:spPr>
          <a:xfrm>
            <a:off x="415763" y="12318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exend"/>
              <a:buChar char="●"/>
              <a:defRPr>
                <a:latin typeface="Lexend"/>
                <a:ea typeface="Lexend"/>
                <a:cs typeface="Lexend"/>
                <a:sym typeface="Lexend"/>
              </a:defRPr>
            </a:lvl1pPr>
            <a:lvl2pPr marL="1219170" lvl="1" indent="-423323">
              <a:spcBef>
                <a:spcPts val="0"/>
              </a:spcBef>
              <a:spcAft>
                <a:spcPts val="0"/>
              </a:spcAft>
              <a:buSzPts val="1400"/>
              <a:buFont typeface="Lexend"/>
              <a:buChar char="○"/>
              <a:defRPr>
                <a:latin typeface="Lexend"/>
                <a:ea typeface="Lexend"/>
                <a:cs typeface="Lexend"/>
                <a:sym typeface="Lexend"/>
              </a:defRPr>
            </a:lvl2pPr>
            <a:lvl3pPr marL="1828754" lvl="2" indent="-423323">
              <a:spcBef>
                <a:spcPts val="0"/>
              </a:spcBef>
              <a:spcAft>
                <a:spcPts val="0"/>
              </a:spcAft>
              <a:buSzPts val="1400"/>
              <a:buFont typeface="Lexend"/>
              <a:buChar char="■"/>
              <a:defRPr>
                <a:latin typeface="Lexend"/>
                <a:ea typeface="Lexend"/>
                <a:cs typeface="Lexend"/>
                <a:sym typeface="Lexend"/>
              </a:defRPr>
            </a:lvl3pPr>
            <a:lvl4pPr marL="2438339" lvl="3" indent="-423323">
              <a:spcBef>
                <a:spcPts val="0"/>
              </a:spcBef>
              <a:spcAft>
                <a:spcPts val="0"/>
              </a:spcAft>
              <a:buSzPts val="1400"/>
              <a:buFont typeface="Lexend"/>
              <a:buChar char="●"/>
              <a:defRPr>
                <a:latin typeface="Lexend"/>
                <a:ea typeface="Lexend"/>
                <a:cs typeface="Lexend"/>
                <a:sym typeface="Lexend"/>
              </a:defRPr>
            </a:lvl4pPr>
            <a:lvl5pPr marL="3047924" lvl="4" indent="-423323">
              <a:spcBef>
                <a:spcPts val="0"/>
              </a:spcBef>
              <a:spcAft>
                <a:spcPts val="0"/>
              </a:spcAft>
              <a:buSzPts val="1400"/>
              <a:buFont typeface="Lexend"/>
              <a:buChar char="○"/>
              <a:defRPr>
                <a:latin typeface="Lexend"/>
                <a:ea typeface="Lexend"/>
                <a:cs typeface="Lexend"/>
                <a:sym typeface="Lexend"/>
              </a:defRPr>
            </a:lvl5pPr>
            <a:lvl6pPr marL="3657509" lvl="5" indent="-423323">
              <a:spcBef>
                <a:spcPts val="0"/>
              </a:spcBef>
              <a:spcAft>
                <a:spcPts val="0"/>
              </a:spcAft>
              <a:buSzPts val="1400"/>
              <a:buFont typeface="Lexend"/>
              <a:buChar char="■"/>
              <a:defRPr>
                <a:latin typeface="Lexend"/>
                <a:ea typeface="Lexend"/>
                <a:cs typeface="Lexend"/>
                <a:sym typeface="Lexend"/>
              </a:defRPr>
            </a:lvl6pPr>
            <a:lvl7pPr marL="4267093" lvl="6" indent="-423323">
              <a:spcBef>
                <a:spcPts val="0"/>
              </a:spcBef>
              <a:spcAft>
                <a:spcPts val="0"/>
              </a:spcAft>
              <a:buSzPts val="1400"/>
              <a:buFont typeface="Lexend"/>
              <a:buChar char="●"/>
              <a:defRPr>
                <a:latin typeface="Lexend"/>
                <a:ea typeface="Lexend"/>
                <a:cs typeface="Lexend"/>
                <a:sym typeface="Lexend"/>
              </a:defRPr>
            </a:lvl7pPr>
            <a:lvl8pPr marL="4876678" lvl="7" indent="-423323">
              <a:spcBef>
                <a:spcPts val="0"/>
              </a:spcBef>
              <a:spcAft>
                <a:spcPts val="0"/>
              </a:spcAft>
              <a:buSzPts val="1400"/>
              <a:buFont typeface="Lexend"/>
              <a:buChar char="○"/>
              <a:defRPr>
                <a:latin typeface="Lexend"/>
                <a:ea typeface="Lexend"/>
                <a:cs typeface="Lexend"/>
                <a:sym typeface="Lexend"/>
              </a:defRPr>
            </a:lvl8pPr>
            <a:lvl9pPr marL="5486263" lvl="8" indent="-423323">
              <a:spcBef>
                <a:spcPts val="0"/>
              </a:spcBef>
              <a:spcAft>
                <a:spcPts val="0"/>
              </a:spcAft>
              <a:buSzPts val="1400"/>
              <a:buFont typeface="Lexend"/>
              <a:buChar char="■"/>
              <a:defRPr>
                <a:latin typeface="Lexend"/>
                <a:ea typeface="Lexend"/>
                <a:cs typeface="Lexend"/>
                <a:sym typeface="Lexend"/>
              </a:defRPr>
            </a:lvl9pPr>
          </a:lstStyle>
          <a:p>
            <a:endParaRPr/>
          </a:p>
        </p:txBody>
      </p:sp>
      <p:sp>
        <p:nvSpPr>
          <p:cNvPr id="19" name="Google Shape;19;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atin typeface="Lexend"/>
                <a:ea typeface="Lexend"/>
                <a:cs typeface="Lexend"/>
                <a:sym typeface="Lexend"/>
              </a:defRPr>
            </a:lvl1pPr>
            <a:lvl2pPr lvl="1">
              <a:buNone/>
              <a:defRPr>
                <a:latin typeface="Lexend"/>
                <a:ea typeface="Lexend"/>
                <a:cs typeface="Lexend"/>
                <a:sym typeface="Lexend"/>
              </a:defRPr>
            </a:lvl2pPr>
            <a:lvl3pPr lvl="2">
              <a:buNone/>
              <a:defRPr>
                <a:latin typeface="Lexend"/>
                <a:ea typeface="Lexend"/>
                <a:cs typeface="Lexend"/>
                <a:sym typeface="Lexend"/>
              </a:defRPr>
            </a:lvl3pPr>
            <a:lvl4pPr lvl="3">
              <a:buNone/>
              <a:defRPr>
                <a:latin typeface="Lexend"/>
                <a:ea typeface="Lexend"/>
                <a:cs typeface="Lexend"/>
                <a:sym typeface="Lexend"/>
              </a:defRPr>
            </a:lvl4pPr>
            <a:lvl5pPr lvl="4">
              <a:buNone/>
              <a:defRPr>
                <a:latin typeface="Lexend"/>
                <a:ea typeface="Lexend"/>
                <a:cs typeface="Lexend"/>
                <a:sym typeface="Lexend"/>
              </a:defRPr>
            </a:lvl5pPr>
            <a:lvl6pPr lvl="5">
              <a:buNone/>
              <a:defRPr>
                <a:latin typeface="Lexend"/>
                <a:ea typeface="Lexend"/>
                <a:cs typeface="Lexend"/>
                <a:sym typeface="Lexend"/>
              </a:defRPr>
            </a:lvl6pPr>
            <a:lvl7pPr lvl="6">
              <a:buNone/>
              <a:defRPr>
                <a:latin typeface="Lexend"/>
                <a:ea typeface="Lexend"/>
                <a:cs typeface="Lexend"/>
                <a:sym typeface="Lexend"/>
              </a:defRPr>
            </a:lvl7pPr>
            <a:lvl8pPr lvl="7">
              <a:buNone/>
              <a:defRPr>
                <a:latin typeface="Lexend"/>
                <a:ea typeface="Lexend"/>
                <a:cs typeface="Lexend"/>
                <a:sym typeface="Lexend"/>
              </a:defRPr>
            </a:lvl8pPr>
            <a:lvl9pPr lvl="8">
              <a:buNone/>
              <a:defRPr>
                <a:latin typeface="Lexend"/>
                <a:ea typeface="Lexend"/>
                <a:cs typeface="Lexend"/>
                <a:sym typeface="Lexend"/>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2402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2060028"/>
            <a:ext cx="11161240" cy="3195144"/>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a:t>
            </a:r>
          </a:p>
        </p:txBody>
      </p:sp>
      <p:sp>
        <p:nvSpPr>
          <p:cNvPr id="3" name="内容占位符 2">
            <a:extLst>
              <a:ext uri="{FF2B5EF4-FFF2-40B4-BE49-F238E27FC236}">
                <a16:creationId xmlns:a16="http://schemas.microsoft.com/office/drawing/2014/main" id="{4E5BC6AC-E2D3-95E2-75AE-2F297EA68587}"/>
              </a:ext>
            </a:extLst>
          </p:cNvPr>
          <p:cNvSpPr>
            <a:spLocks noGrp="1"/>
          </p:cNvSpPr>
          <p:nvPr>
            <p:ph sz="half" idx="10" hasCustomPrompt="1"/>
          </p:nvPr>
        </p:nvSpPr>
        <p:spPr>
          <a:xfrm>
            <a:off x="1028295" y="404649"/>
            <a:ext cx="3491153" cy="3379075"/>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120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algn="ctr"/>
            <a:r>
              <a:rPr kumimoji="1" lang="en-US" altLang="zh-CN"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9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11971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rgbClr val="374154"/>
                </a:solidFill>
                <a:latin typeface="Gill Sans MT" panose="020B0502020104020203" pitchFamily="34" charset="0"/>
                <a:ea typeface="+mj-ea"/>
                <a:cs typeface="Futura Medium" panose="020B0602020204020303" pitchFamily="34" charset="-79"/>
              </a:rPr>
              <a:t>GitHub</a:t>
            </a:r>
            <a:r>
              <a:rPr lang="zh-CN" altLang="en-US" sz="1100">
                <a:solidFill>
                  <a:srgbClr val="374154"/>
                </a:solidFill>
                <a:latin typeface="Gill Sans MT" panose="020B0502020104020203" pitchFamily="34" charset="0"/>
                <a:ea typeface="+mj-ea"/>
                <a:cs typeface="Futura Medium" panose="020B0602020204020303" pitchFamily="34" charset="-79"/>
              </a:rPr>
              <a:t> </a:t>
            </a:r>
            <a:r>
              <a:rPr lang="en-US" altLang="zh-CN" sz="1100">
                <a:solidFill>
                  <a:srgbClr val="C7000B"/>
                </a:solidFill>
                <a:latin typeface="Gill Sans MT" panose="020B0502020104020203" pitchFamily="34" charset="0"/>
                <a:ea typeface="+mj-ea"/>
                <a:cs typeface="Futura Medium" panose="020B0602020204020303" pitchFamily="34" charset="-79"/>
              </a:rPr>
              <a:t>https://</a:t>
            </a:r>
            <a:r>
              <a:rPr lang="en-US" altLang="zh-CN" sz="1100" err="1">
                <a:solidFill>
                  <a:srgbClr val="C7000B"/>
                </a:solidFill>
                <a:latin typeface="Gill Sans MT" panose="020B0502020104020203" pitchFamily="34" charset="0"/>
                <a:ea typeface="+mj-ea"/>
                <a:cs typeface="Futura Medium" panose="020B0602020204020303" pitchFamily="34" charset="-79"/>
              </a:rPr>
              <a:t>github.com</a:t>
            </a:r>
            <a:r>
              <a:rPr lang="en-US" altLang="zh-CN" sz="1100">
                <a:solidFill>
                  <a:srgbClr val="C7000B"/>
                </a:solidFill>
                <a:latin typeface="Gill Sans MT" panose="020B0502020104020203" pitchFamily="34" charset="0"/>
                <a:ea typeface="+mj-ea"/>
                <a:cs typeface="Futura Medium" panose="020B0602020204020303" pitchFamily="34" charset="-79"/>
              </a:rPr>
              <a:t>/chenzomi12/</a:t>
            </a:r>
            <a:r>
              <a:rPr lang="en-US" altLang="zh-CN" sz="1100" err="1">
                <a:solidFill>
                  <a:srgbClr val="C7000B"/>
                </a:solidFill>
                <a:latin typeface="Gill Sans MT" panose="020B0502020104020203" pitchFamily="34" charset="0"/>
                <a:ea typeface="+mj-ea"/>
                <a:cs typeface="Futura Medium" panose="020B0602020204020303" pitchFamily="34" charset="-79"/>
              </a:rPr>
              <a:t>AIFoundation</a:t>
            </a:r>
            <a:endParaRPr lang="en-US" sz="110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英文标题</a:t>
            </a:r>
            <a:r>
              <a:rPr lang="en-US" altLang="zh-CN" sz="1400">
                <a:solidFill>
                  <a:srgbClr val="374154"/>
                </a:solidFill>
                <a:latin typeface="Gill Sans MT" panose="020B0502020104020203" pitchFamily="34" charset="0"/>
                <a:ea typeface="Microsoft YaHei" panose="020B0503020204020204" pitchFamily="34" charset="-122"/>
              </a:rPr>
              <a:t>:32-35pt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中文标题</a:t>
            </a:r>
            <a:r>
              <a:rPr lang="en-US" altLang="zh-CN" sz="1400">
                <a:solidFill>
                  <a:srgbClr val="374154"/>
                </a:solidFill>
                <a:latin typeface="Gill Sans MT" panose="020B0502020104020203" pitchFamily="34" charset="0"/>
                <a:ea typeface="Microsoft YaHei" panose="020B0503020204020204" pitchFamily="34" charset="-122"/>
              </a:rPr>
              <a:t>:30-32pt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英文正文</a:t>
            </a:r>
            <a:r>
              <a:rPr lang="en-US" altLang="zh-CN" sz="140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 </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中文正文</a:t>
            </a:r>
            <a:r>
              <a:rPr lang="en-US" altLang="zh-CN" sz="140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):18pt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细黑体</a:t>
            </a:r>
            <a:r>
              <a:rPr lang="zh-CN" altLang="en-US" sz="1400" b="1">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建议同一页面内不超过四种颜色，以下是</a:t>
            </a:r>
            <a:r>
              <a:rPr lang="en-US" altLang="zh-CN" sz="1333">
                <a:solidFill>
                  <a:srgbClr val="374154"/>
                </a:solidFill>
                <a:latin typeface="微软雅黑" pitchFamily="34" charset="-122"/>
                <a:ea typeface="微软雅黑" pitchFamily="34" charset="-122"/>
              </a:rPr>
              <a:t>13</a:t>
            </a:r>
            <a:r>
              <a:rPr lang="zh-CN" altLang="en-US" sz="1333">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a:solidFill>
                  <a:srgbClr val="374154"/>
                </a:solidFill>
                <a:latin typeface="微软雅黑" pitchFamily="34" charset="-122"/>
                <a:ea typeface="微软雅黑" pitchFamily="34" charset="-122"/>
              </a:rPr>
              <a:t>客户或者合作伙伴的标志放在右上角</a:t>
            </a:r>
            <a:r>
              <a:rPr lang="en-US" altLang="zh-CN" sz="1333">
                <a:solidFill>
                  <a:srgbClr val="374154"/>
                </a:solidFill>
                <a:latin typeface="微软雅黑" pitchFamily="34" charset="-122"/>
                <a:ea typeface="微软雅黑" pitchFamily="34" charset="-122"/>
              </a:rPr>
              <a:t>.</a:t>
            </a:r>
            <a:endParaRPr lang="zh-CN" altLang="en-US" sz="1333">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 id="2147483983" r:id="rId2"/>
    <p:sldLayoutId id="2147483984" r:id="rId3"/>
    <p:sldLayoutId id="2147483985" r:id="rId4"/>
    <p:sldLayoutId id="2147483986"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英文标题</a:t>
            </a:r>
            <a:r>
              <a:rPr lang="en-US" altLang="zh-CN" sz="1400">
                <a:solidFill>
                  <a:srgbClr val="374154"/>
                </a:solidFill>
                <a:latin typeface="Gill Sans MT" panose="020B0502020104020203" pitchFamily="34" charset="0"/>
                <a:ea typeface="Microsoft YaHei" panose="020B0503020204020204" pitchFamily="34" charset="-122"/>
              </a:rPr>
              <a:t>:32-35pt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中文标题</a:t>
            </a:r>
            <a:r>
              <a:rPr lang="en-US" altLang="zh-CN" sz="1400">
                <a:solidFill>
                  <a:srgbClr val="374154"/>
                </a:solidFill>
                <a:latin typeface="Gill Sans MT" panose="020B0502020104020203" pitchFamily="34" charset="0"/>
                <a:ea typeface="Microsoft YaHei" panose="020B0503020204020204" pitchFamily="34" charset="-122"/>
              </a:rPr>
              <a:t>:30-32pt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英文正文</a:t>
            </a:r>
            <a:r>
              <a:rPr lang="en-US" altLang="zh-CN" sz="140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 </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中文正文</a:t>
            </a:r>
            <a:r>
              <a:rPr lang="en-US" altLang="zh-CN" sz="140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):18pt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细黑体</a:t>
            </a:r>
            <a:r>
              <a:rPr lang="zh-CN" altLang="en-US" sz="1400" b="1">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建议同一页面内不超过四种颜色，以下是</a:t>
            </a:r>
            <a:r>
              <a:rPr lang="en-US" altLang="zh-CN" sz="1333">
                <a:solidFill>
                  <a:srgbClr val="374154"/>
                </a:solidFill>
                <a:latin typeface="微软雅黑" pitchFamily="34" charset="-122"/>
                <a:ea typeface="微软雅黑" pitchFamily="34" charset="-122"/>
              </a:rPr>
              <a:t>13</a:t>
            </a:r>
            <a:r>
              <a:rPr lang="zh-CN" altLang="en-US" sz="1333">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a:solidFill>
                  <a:srgbClr val="374154"/>
                </a:solidFill>
                <a:latin typeface="微软雅黑" pitchFamily="34" charset="-122"/>
                <a:ea typeface="微软雅黑" pitchFamily="34" charset="-122"/>
              </a:rPr>
              <a:t>客户或者合作伙伴的标志放在右上角</a:t>
            </a:r>
            <a:r>
              <a:rPr lang="en-US" altLang="zh-CN" sz="1333">
                <a:solidFill>
                  <a:srgbClr val="374154"/>
                </a:solidFill>
                <a:latin typeface="微软雅黑" pitchFamily="34" charset="-122"/>
                <a:ea typeface="微软雅黑" pitchFamily="34" charset="-122"/>
              </a:rPr>
              <a:t>.</a:t>
            </a:r>
            <a:endParaRPr lang="zh-CN" altLang="en-US" sz="1333">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rgbClr val="374154"/>
                </a:solidFill>
                <a:latin typeface="Gill Sans MT" panose="020B0502020104020203" pitchFamily="34" charset="0"/>
                <a:ea typeface="+mj-ea"/>
                <a:cs typeface="Futura Medium" panose="020B0602020204020303" pitchFamily="34" charset="-79"/>
              </a:rPr>
              <a:t>GitHub</a:t>
            </a:r>
            <a:r>
              <a:rPr lang="zh-CN" altLang="en-US" sz="1100">
                <a:solidFill>
                  <a:srgbClr val="374154"/>
                </a:solidFill>
                <a:latin typeface="Gill Sans MT" panose="020B0502020104020203" pitchFamily="34" charset="0"/>
                <a:ea typeface="+mj-ea"/>
                <a:cs typeface="Futura Medium" panose="020B0602020204020303" pitchFamily="34" charset="-79"/>
              </a:rPr>
              <a:t> </a:t>
            </a:r>
            <a:r>
              <a:rPr lang="en-US" altLang="zh-CN" sz="1100">
                <a:solidFill>
                  <a:srgbClr val="C7000B"/>
                </a:solidFill>
                <a:latin typeface="Gill Sans MT" panose="020B0502020104020203" pitchFamily="34" charset="0"/>
                <a:ea typeface="+mj-ea"/>
                <a:cs typeface="Futura Medium" panose="020B0602020204020303" pitchFamily="34" charset="-79"/>
              </a:rPr>
              <a:t>https://</a:t>
            </a:r>
            <a:r>
              <a:rPr lang="en-US" altLang="zh-CN" sz="1100" err="1">
                <a:solidFill>
                  <a:srgbClr val="C7000B"/>
                </a:solidFill>
                <a:latin typeface="Gill Sans MT" panose="020B0502020104020203" pitchFamily="34" charset="0"/>
                <a:ea typeface="+mj-ea"/>
                <a:cs typeface="Futura Medium" panose="020B0602020204020303" pitchFamily="34" charset="-79"/>
              </a:rPr>
              <a:t>github.com</a:t>
            </a:r>
            <a:r>
              <a:rPr lang="en-US" altLang="zh-CN" sz="1100">
                <a:solidFill>
                  <a:srgbClr val="C7000B"/>
                </a:solidFill>
                <a:latin typeface="Gill Sans MT" panose="020B0502020104020203" pitchFamily="34" charset="0"/>
                <a:ea typeface="+mj-ea"/>
                <a:cs typeface="Futura Medium" panose="020B0602020204020303" pitchFamily="34" charset="-79"/>
              </a:rPr>
              <a:t>/chenzomi12/</a:t>
            </a:r>
            <a:r>
              <a:rPr lang="en-US" altLang="zh-CN" sz="1100" err="1">
                <a:solidFill>
                  <a:srgbClr val="C7000B"/>
                </a:solidFill>
                <a:latin typeface="Gill Sans MT" panose="020B0502020104020203" pitchFamily="34" charset="0"/>
                <a:ea typeface="+mj-ea"/>
                <a:cs typeface="Futura Medium" panose="020B0602020204020303" pitchFamily="34" charset="-79"/>
              </a:rPr>
              <a:t>AIFoundation</a:t>
            </a:r>
            <a:endParaRPr lang="en-US" sz="110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81" r:id="rId4"/>
    <p:sldLayoutId id="2147483987" r:id="rId5"/>
    <p:sldLayoutId id="2147483988"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英文标题</a:t>
            </a:r>
            <a:r>
              <a:rPr lang="en-US" altLang="zh-CN" sz="1400">
                <a:solidFill>
                  <a:srgbClr val="374154"/>
                </a:solidFill>
                <a:latin typeface="Gill Sans MT" panose="020B0502020104020203" pitchFamily="34" charset="0"/>
                <a:ea typeface="Microsoft YaHei" panose="020B0503020204020204" pitchFamily="34" charset="-122"/>
              </a:rPr>
              <a:t>:32-35pt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中文标题</a:t>
            </a:r>
            <a:r>
              <a:rPr lang="en-US" altLang="zh-CN" sz="1400">
                <a:solidFill>
                  <a:srgbClr val="374154"/>
                </a:solidFill>
                <a:latin typeface="Gill Sans MT" panose="020B0502020104020203" pitchFamily="34" charset="0"/>
                <a:ea typeface="Microsoft YaHei" panose="020B0503020204020204" pitchFamily="34" charset="-122"/>
              </a:rPr>
              <a:t>:30-32pt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英文正文</a:t>
            </a:r>
            <a:r>
              <a:rPr lang="en-US" altLang="zh-CN" sz="140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 </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中文正文</a:t>
            </a:r>
            <a:r>
              <a:rPr lang="en-US" altLang="zh-CN" sz="140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):18pt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细黑体</a:t>
            </a:r>
            <a:r>
              <a:rPr lang="zh-CN" altLang="en-US" sz="1400" b="1">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建议同一页面内不超过四种颜色，以下是</a:t>
            </a:r>
            <a:r>
              <a:rPr lang="en-US" altLang="zh-CN" sz="1333">
                <a:solidFill>
                  <a:srgbClr val="374154"/>
                </a:solidFill>
                <a:latin typeface="微软雅黑" pitchFamily="34" charset="-122"/>
                <a:ea typeface="微软雅黑" pitchFamily="34" charset="-122"/>
              </a:rPr>
              <a:t>13</a:t>
            </a:r>
            <a:r>
              <a:rPr lang="zh-CN" altLang="en-US" sz="1333">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a:solidFill>
                  <a:srgbClr val="374154"/>
                </a:solidFill>
                <a:latin typeface="微软雅黑" pitchFamily="34" charset="-122"/>
                <a:ea typeface="微软雅黑" pitchFamily="34" charset="-122"/>
              </a:rPr>
              <a:t>客户或者合作伙伴的标志放在右上角</a:t>
            </a:r>
            <a:r>
              <a:rPr lang="en-US" altLang="zh-CN" sz="1333">
                <a:solidFill>
                  <a:srgbClr val="374154"/>
                </a:solidFill>
                <a:latin typeface="微软雅黑" pitchFamily="34" charset="-122"/>
                <a:ea typeface="微软雅黑" pitchFamily="34" charset="-122"/>
              </a:rPr>
              <a:t>.</a:t>
            </a:r>
            <a:endParaRPr lang="zh-CN" altLang="en-US" sz="1333">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chemeClr val="tx1"/>
                </a:solidFill>
                <a:latin typeface="Gill Sans MT" panose="020B0502020104020203" pitchFamily="34" charset="0"/>
                <a:ea typeface="+mj-ea"/>
                <a:cs typeface="Futura Medium" panose="020B0602020204020303" pitchFamily="34" charset="-79"/>
              </a:rPr>
              <a:t>GitHub</a:t>
            </a:r>
            <a:r>
              <a:rPr lang="zh-CN" altLang="en-US" sz="1100">
                <a:solidFill>
                  <a:schemeClr val="tx1"/>
                </a:solidFill>
                <a:latin typeface="Gill Sans MT" panose="020B0502020104020203" pitchFamily="34" charset="0"/>
                <a:ea typeface="+mj-ea"/>
                <a:cs typeface="Futura Medium" panose="020B0602020204020303" pitchFamily="34" charset="-79"/>
              </a:rPr>
              <a:t> </a:t>
            </a:r>
            <a:r>
              <a:rPr lang="en-US" altLang="zh-CN" sz="1100">
                <a:solidFill>
                  <a:schemeClr val="tx1"/>
                </a:solidFill>
                <a:latin typeface="Gill Sans MT" panose="020B0502020104020203" pitchFamily="34" charset="0"/>
                <a:ea typeface="+mj-ea"/>
                <a:cs typeface="Futura Medium" panose="020B0602020204020303" pitchFamily="34" charset="-79"/>
              </a:rPr>
              <a:t>https://</a:t>
            </a:r>
            <a:r>
              <a:rPr lang="en-US" altLang="zh-CN" sz="1100" err="1">
                <a:solidFill>
                  <a:schemeClr val="tx1"/>
                </a:solidFill>
                <a:latin typeface="Gill Sans MT" panose="020B0502020104020203" pitchFamily="34" charset="0"/>
                <a:ea typeface="+mj-ea"/>
                <a:cs typeface="Futura Medium" panose="020B0602020204020303" pitchFamily="34" charset="-79"/>
              </a:rPr>
              <a:t>github.com</a:t>
            </a:r>
            <a:r>
              <a:rPr lang="en-US" altLang="zh-CN" sz="1100">
                <a:solidFill>
                  <a:schemeClr val="tx1"/>
                </a:solidFill>
                <a:latin typeface="Gill Sans MT" panose="020B0502020104020203" pitchFamily="34" charset="0"/>
                <a:ea typeface="+mj-ea"/>
                <a:cs typeface="Futura Medium" panose="020B0602020204020303" pitchFamily="34" charset="-79"/>
              </a:rPr>
              <a:t>/chenzomi12/</a:t>
            </a:r>
            <a:r>
              <a:rPr lang="en-US" altLang="zh-CN" sz="1100" err="1">
                <a:solidFill>
                  <a:schemeClr val="tx1"/>
                </a:solidFill>
                <a:latin typeface="Gill Sans MT" panose="020B0502020104020203" pitchFamily="34" charset="0"/>
                <a:ea typeface="+mj-ea"/>
                <a:cs typeface="Futura Medium" panose="020B0602020204020303" pitchFamily="34" charset="-79"/>
              </a:rPr>
              <a:t>AIFoundation</a:t>
            </a:r>
            <a:endParaRPr lang="en-US" sz="1100">
              <a:solidFill>
                <a:schemeClr val="tx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英文标题</a:t>
            </a:r>
            <a:r>
              <a:rPr lang="en-US" altLang="zh-CN" sz="1400">
                <a:solidFill>
                  <a:srgbClr val="374154"/>
                </a:solidFill>
                <a:latin typeface="Gill Sans MT" panose="020B0502020104020203" pitchFamily="34" charset="0"/>
                <a:ea typeface="Microsoft YaHei" panose="020B0503020204020204" pitchFamily="34" charset="-122"/>
              </a:rPr>
              <a:t>:32-35pt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中文标题</a:t>
            </a:r>
            <a:r>
              <a:rPr lang="en-US" altLang="zh-CN" sz="1400">
                <a:solidFill>
                  <a:srgbClr val="374154"/>
                </a:solidFill>
                <a:latin typeface="Gill Sans MT" panose="020B0502020104020203" pitchFamily="34" charset="0"/>
                <a:ea typeface="Microsoft YaHei" panose="020B0503020204020204" pitchFamily="34" charset="-122"/>
              </a:rPr>
              <a:t>:30-32pt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英文正文</a:t>
            </a:r>
            <a:r>
              <a:rPr lang="en-US" altLang="zh-CN" sz="140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 </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中文正文</a:t>
            </a:r>
            <a:r>
              <a:rPr lang="en-US" altLang="zh-CN" sz="140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):18pt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细黑体</a:t>
            </a:r>
            <a:r>
              <a:rPr lang="zh-CN" altLang="en-US" sz="1400" b="1">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建议同一页面内不超过四种颜色，以下是</a:t>
            </a:r>
            <a:r>
              <a:rPr lang="en-US" altLang="zh-CN" sz="1333">
                <a:solidFill>
                  <a:srgbClr val="374154"/>
                </a:solidFill>
                <a:latin typeface="微软雅黑" pitchFamily="34" charset="-122"/>
                <a:ea typeface="微软雅黑" pitchFamily="34" charset="-122"/>
              </a:rPr>
              <a:t>13</a:t>
            </a:r>
            <a:r>
              <a:rPr lang="zh-CN" altLang="en-US" sz="1333">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a:solidFill>
                  <a:srgbClr val="374154"/>
                </a:solidFill>
                <a:latin typeface="微软雅黑" pitchFamily="34" charset="-122"/>
                <a:ea typeface="微软雅黑" pitchFamily="34" charset="-122"/>
              </a:rPr>
              <a:t>客户或者合作伙伴的标志放在右上角</a:t>
            </a:r>
            <a:r>
              <a:rPr lang="en-US" altLang="zh-CN" sz="1333">
                <a:solidFill>
                  <a:srgbClr val="374154"/>
                </a:solidFill>
                <a:latin typeface="微软雅黑" pitchFamily="34" charset="-122"/>
                <a:ea typeface="微软雅黑" pitchFamily="34" charset="-122"/>
              </a:rPr>
              <a:t>.</a:t>
            </a:r>
            <a:endParaRPr lang="zh-CN" altLang="en-US" sz="1333">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a:solidFill>
                  <a:schemeClr val="bg1"/>
                </a:solidFill>
                <a:latin typeface="Gill Sans MT" panose="020B0502020104020203" pitchFamily="34" charset="0"/>
                <a:ea typeface="+mj-ea"/>
                <a:cs typeface="Futura Medium" panose="020B0602020204020303" pitchFamily="34" charset="-79"/>
              </a:rPr>
              <a:t>GitHub</a:t>
            </a:r>
            <a:r>
              <a:rPr lang="zh-CN" altLang="en-US" sz="1100">
                <a:solidFill>
                  <a:schemeClr val="bg1"/>
                </a:solidFill>
                <a:latin typeface="Gill Sans MT" panose="020B0502020104020203" pitchFamily="34" charset="0"/>
                <a:ea typeface="+mj-ea"/>
                <a:cs typeface="Futura Medium" panose="020B0602020204020303" pitchFamily="34" charset="-79"/>
              </a:rPr>
              <a:t> </a:t>
            </a:r>
            <a:r>
              <a:rPr lang="en-US" altLang="zh-CN" sz="1100">
                <a:solidFill>
                  <a:schemeClr val="bg1"/>
                </a:solidFill>
                <a:latin typeface="Gill Sans MT" panose="020B0502020104020203" pitchFamily="34" charset="0"/>
                <a:ea typeface="+mj-ea"/>
                <a:cs typeface="Futura Medium" panose="020B0602020204020303" pitchFamily="34" charset="-79"/>
              </a:rPr>
              <a:t>https://</a:t>
            </a:r>
            <a:r>
              <a:rPr lang="en-US" altLang="zh-CN" sz="1100" err="1">
                <a:solidFill>
                  <a:schemeClr val="bg1"/>
                </a:solidFill>
                <a:latin typeface="Gill Sans MT" panose="020B0502020104020203" pitchFamily="34" charset="0"/>
                <a:ea typeface="+mj-ea"/>
                <a:cs typeface="Futura Medium" panose="020B0602020204020303" pitchFamily="34" charset="-79"/>
              </a:rPr>
              <a:t>github.com</a:t>
            </a:r>
            <a:r>
              <a:rPr lang="en-US" altLang="zh-CN" sz="1100">
                <a:solidFill>
                  <a:schemeClr val="bg1"/>
                </a:solidFill>
                <a:latin typeface="Gill Sans MT" panose="020B0502020104020203" pitchFamily="34" charset="0"/>
                <a:ea typeface="+mj-ea"/>
                <a:cs typeface="Futura Medium" panose="020B0602020204020303" pitchFamily="34" charset="-79"/>
              </a:rPr>
              <a:t>/chenzomi12/</a:t>
            </a:r>
            <a:r>
              <a:rPr lang="en-US" altLang="zh-CN" sz="1100" err="1">
                <a:solidFill>
                  <a:schemeClr val="bg1"/>
                </a:solidFill>
                <a:latin typeface="Gill Sans MT" panose="020B0502020104020203" pitchFamily="34" charset="0"/>
                <a:ea typeface="+mj-ea"/>
                <a:cs typeface="Futura Medium" panose="020B0602020204020303" pitchFamily="34" charset="-79"/>
              </a:rPr>
              <a:t>AIFoundation</a:t>
            </a:r>
            <a:endParaRPr lang="en-US" sz="110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a:solidFill>
                  <a:srgbClr val="1D1D1B"/>
                </a:solidFill>
                <a:latin typeface="+mj-lt"/>
              </a:rPr>
              <a:t>Copyright</a:t>
            </a:r>
            <a:r>
              <a:rPr kumimoji="1" lang="zh-CN" altLang="en-US" sz="850" b="1" baseline="0">
                <a:solidFill>
                  <a:srgbClr val="1D1D1B"/>
                </a:solidFill>
                <a:latin typeface="+mj-lt"/>
              </a:rPr>
              <a:t> </a:t>
            </a:r>
            <a:r>
              <a:rPr kumimoji="1" lang="en-US" altLang="zh-CN" sz="850" b="1" baseline="0">
                <a:solidFill>
                  <a:srgbClr val="1D1D1B"/>
                </a:solidFill>
                <a:latin typeface="+mj-lt"/>
              </a:rPr>
              <a:t>©</a:t>
            </a:r>
            <a:r>
              <a:rPr kumimoji="1" lang="zh-CN" altLang="en-US" sz="850" b="1" baseline="0">
                <a:solidFill>
                  <a:srgbClr val="1D1D1B"/>
                </a:solidFill>
                <a:latin typeface="+mj-lt"/>
              </a:rPr>
              <a:t> </a:t>
            </a:r>
            <a:r>
              <a:rPr kumimoji="1" lang="en-US" altLang="zh-CN" sz="850" b="1" baseline="0">
                <a:solidFill>
                  <a:srgbClr val="1D1D1B"/>
                </a:solidFill>
                <a:latin typeface="+mj-lt"/>
              </a:rPr>
              <a:t>2024 XXX Technologies Co., Ltd.</a:t>
            </a:r>
            <a:br>
              <a:rPr kumimoji="1" lang="en-US" altLang="zh-CN" sz="850" b="1" baseline="0">
                <a:solidFill>
                  <a:srgbClr val="1D1D1B"/>
                </a:solidFill>
                <a:latin typeface="+mj-lt"/>
              </a:rPr>
            </a:br>
            <a:r>
              <a:rPr kumimoji="1" lang="en-US" altLang="zh-CN" sz="850" b="1" baseline="0">
                <a:solidFill>
                  <a:srgbClr val="1D1D1B"/>
                </a:solidFill>
                <a:latin typeface="+mj-lt"/>
              </a:rPr>
              <a:t>All Rights Reserved.</a:t>
            </a:r>
            <a:br>
              <a:rPr kumimoji="1" lang="en-US" altLang="zh-CN" sz="779">
                <a:solidFill>
                  <a:srgbClr val="1D1D1B"/>
                </a:solidFill>
                <a:latin typeface="+mn-lt"/>
              </a:rPr>
            </a:br>
            <a:br>
              <a:rPr kumimoji="1" lang="en-US" altLang="zh-CN" sz="779">
                <a:solidFill>
                  <a:srgbClr val="1D1D1B"/>
                </a:solidFill>
                <a:latin typeface="+mn-lt"/>
              </a:rPr>
            </a:br>
            <a:r>
              <a:rPr kumimoji="1" lang="en-US" altLang="zh-CN" sz="850" baseline="0">
                <a:solidFill>
                  <a:srgbClr val="1D1D1B"/>
                </a:solidFill>
                <a:latin typeface="+mn-lt"/>
                <a:cs typeface="Arial" panose="020B0604020202020204" pitchFamily="34" charset="0"/>
              </a:rPr>
              <a:t>The information in this document may contain predictive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statements including, without limitation, statements regarding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the future financial and operating results, future product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portfolio, new technology, etc. There are a number of factors that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could cause actual results and developments to differ materially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from those expressed or implied in the predictive statements.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Therefore, such information is provided for reference purpose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only and constitutes neither an offer nor an acceptance. XXX </a:t>
            </a:r>
            <a:br>
              <a:rPr kumimoji="1" lang="en-US" altLang="zh-CN" sz="850" baseline="0">
                <a:solidFill>
                  <a:srgbClr val="1D1D1B"/>
                </a:solidFill>
                <a:latin typeface="+mn-lt"/>
                <a:cs typeface="Arial" panose="020B0604020202020204" pitchFamily="34" charset="0"/>
              </a:rPr>
            </a:br>
            <a:r>
              <a:rPr kumimoji="1" lang="en-US" altLang="zh-CN" sz="850" baseline="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a:solidFill>
                  <a:srgbClr val="1D1D1B"/>
                </a:solidFill>
                <a:latin typeface="Gill Sans MT" panose="020B0502020104020203" pitchFamily="34" charset="0"/>
                <a:ea typeface="Microsoft YaHei" charset="-122"/>
                <a:cs typeface="Microsoft YaHei" charset="-122"/>
              </a:rPr>
              <a:t>把</a:t>
            </a:r>
            <a:r>
              <a:rPr kumimoji="1" lang="en-US" altLang="zh-CN" sz="1300">
                <a:solidFill>
                  <a:srgbClr val="1D1D1B"/>
                </a:solidFill>
                <a:latin typeface="Gill Sans MT" panose="020B0502020104020203" pitchFamily="34" charset="0"/>
                <a:ea typeface="Microsoft YaHei" charset="-122"/>
                <a:cs typeface="Microsoft YaHei" charset="-122"/>
              </a:rPr>
              <a:t>AI</a:t>
            </a:r>
            <a:r>
              <a:rPr kumimoji="1" lang="zh-CN" altLang="en-US" sz="130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a:solidFill>
                  <a:srgbClr val="1D1D1B"/>
                </a:solidFill>
                <a:latin typeface="Gill Sans MT" panose="020B0502020104020203" pitchFamily="34" charset="0"/>
                <a:ea typeface="Microsoft YaHei" charset="-122"/>
                <a:cs typeface="Microsoft YaHei" charset="-122"/>
              </a:rPr>
            </a:br>
            <a:r>
              <a:rPr kumimoji="1" lang="zh-CN" altLang="en-US" sz="130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a:solidFill>
                  <a:srgbClr val="1D1D1B"/>
                </a:solidFill>
                <a:latin typeface="Gill Sans MT" panose="020B0502020104020203" pitchFamily="34" charset="0"/>
                <a:cs typeface="Arial" panose="020B0604020202020204" pitchFamily="34" charset="0"/>
              </a:rPr>
              <a:t>Bring AI</a:t>
            </a:r>
            <a:r>
              <a:rPr kumimoji="1" lang="zh-CN" altLang="en-US" sz="1200">
                <a:solidFill>
                  <a:srgbClr val="1D1D1B"/>
                </a:solidFill>
                <a:latin typeface="Gill Sans MT" panose="020B0502020104020203" pitchFamily="34" charset="0"/>
                <a:cs typeface="Arial" panose="020B0604020202020204" pitchFamily="34" charset="0"/>
              </a:rPr>
              <a:t> </a:t>
            </a:r>
            <a:r>
              <a:rPr kumimoji="1" lang="en-US" altLang="zh-CN" sz="1200">
                <a:solidFill>
                  <a:srgbClr val="1D1D1B"/>
                </a:solidFill>
                <a:latin typeface="Gill Sans MT" panose="020B0502020104020203" pitchFamily="34" charset="0"/>
                <a:cs typeface="Arial" panose="020B0604020202020204" pitchFamily="34" charset="0"/>
              </a:rPr>
              <a:t>System</a:t>
            </a:r>
            <a:r>
              <a:rPr kumimoji="1" lang="zh-CN" altLang="en-US" sz="1200">
                <a:solidFill>
                  <a:srgbClr val="1D1D1B"/>
                </a:solidFill>
                <a:latin typeface="Gill Sans MT" panose="020B0502020104020203" pitchFamily="34" charset="0"/>
                <a:cs typeface="Arial" panose="020B0604020202020204" pitchFamily="34" charset="0"/>
              </a:rPr>
              <a:t> </a:t>
            </a:r>
            <a:r>
              <a:rPr kumimoji="1" lang="en-US" altLang="zh-CN" sz="1200">
                <a:solidFill>
                  <a:srgbClr val="1D1D1B"/>
                </a:solidFill>
                <a:latin typeface="Gill Sans MT" panose="020B0502020104020203" pitchFamily="34" charset="0"/>
                <a:cs typeface="Arial" panose="020B0604020202020204" pitchFamily="34" charset="0"/>
              </a:rPr>
              <a:t>to every person, home and </a:t>
            </a:r>
            <a:br>
              <a:rPr kumimoji="1" lang="en-US" altLang="zh-CN" sz="1200">
                <a:solidFill>
                  <a:srgbClr val="1D1D1B"/>
                </a:solidFill>
                <a:latin typeface="Gill Sans MT" panose="020B0502020104020203" pitchFamily="34" charset="0"/>
                <a:cs typeface="Arial" panose="020B0604020202020204" pitchFamily="34" charset="0"/>
              </a:rPr>
            </a:br>
            <a:r>
              <a:rPr kumimoji="1" lang="en-US" altLang="zh-CN" sz="120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a:solidFill>
                  <a:srgbClr val="1D1D1B"/>
                </a:solidFill>
                <a:latin typeface="Gill Sans MT" panose="020B0502020104020203" pitchFamily="34" charset="0"/>
                <a:cs typeface="Arial" panose="020B0604020202020204" pitchFamily="34" charset="0"/>
              </a:rPr>
            </a:br>
            <a:r>
              <a:rPr kumimoji="1" lang="en-US" altLang="zh-CN" sz="1200">
                <a:solidFill>
                  <a:srgbClr val="1D1D1B"/>
                </a:solidFill>
                <a:latin typeface="Gill Sans MT" panose="020B0502020104020203" pitchFamily="34" charset="0"/>
                <a:cs typeface="Arial" panose="020B0604020202020204" pitchFamily="34" charset="0"/>
              </a:rPr>
              <a:t>intelligent world.</a:t>
            </a:r>
            <a:endParaRPr kumimoji="1" lang="zh-CN" altLang="en-US" sz="120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800" b="1">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a:solidFill>
                  <a:srgbClr val="374154"/>
                </a:solidFill>
                <a:latin typeface="Gill Sans MT" panose="020B0502020104020203" pitchFamily="34" charset="0"/>
                <a:ea typeface="+mj-ea"/>
                <a:cs typeface="Futura Medium" panose="020B0602020204020303" pitchFamily="34" charset="-79"/>
              </a:rPr>
              <a:t>GitHub</a:t>
            </a:r>
            <a:r>
              <a:rPr lang="zh-CN" altLang="en-US" sz="1000">
                <a:solidFill>
                  <a:srgbClr val="374154"/>
                </a:solidFill>
                <a:latin typeface="Gill Sans MT" panose="020B0502020104020203" pitchFamily="34" charset="0"/>
                <a:ea typeface="+mj-ea"/>
                <a:cs typeface="Futura Medium" panose="020B0602020204020303" pitchFamily="34" charset="-79"/>
              </a:rPr>
              <a:t> </a:t>
            </a:r>
            <a:r>
              <a:rPr lang="en-US" altLang="zh-CN" sz="1000">
                <a:solidFill>
                  <a:srgbClr val="C7000B"/>
                </a:solidFill>
                <a:latin typeface="Gill Sans MT" panose="020B0502020104020203" pitchFamily="34" charset="0"/>
                <a:ea typeface="+mj-ea"/>
                <a:cs typeface="Futura Medium" panose="020B0602020204020303" pitchFamily="34" charset="-79"/>
              </a:rPr>
              <a:t>https://</a:t>
            </a:r>
            <a:r>
              <a:rPr lang="en-US" altLang="zh-CN" sz="1000" err="1">
                <a:solidFill>
                  <a:srgbClr val="C7000B"/>
                </a:solidFill>
                <a:latin typeface="Gill Sans MT" panose="020B0502020104020203" pitchFamily="34" charset="0"/>
                <a:ea typeface="+mj-ea"/>
                <a:cs typeface="Futura Medium" panose="020B0602020204020303" pitchFamily="34" charset="-79"/>
              </a:rPr>
              <a:t>github.com</a:t>
            </a:r>
            <a:r>
              <a:rPr lang="en-US" altLang="zh-CN" sz="1000">
                <a:solidFill>
                  <a:srgbClr val="C7000B"/>
                </a:solidFill>
                <a:latin typeface="Gill Sans MT" panose="020B0502020104020203" pitchFamily="34" charset="0"/>
                <a:ea typeface="+mj-ea"/>
                <a:cs typeface="Futura Medium" panose="020B0602020204020303" pitchFamily="34" charset="-79"/>
              </a:rPr>
              <a:t>/chenzomi12/</a:t>
            </a:r>
            <a:r>
              <a:rPr lang="en-US" altLang="zh-CN" sz="1000" err="1">
                <a:solidFill>
                  <a:srgbClr val="C7000B"/>
                </a:solidFill>
                <a:latin typeface="Gill Sans MT" panose="020B0502020104020203" pitchFamily="34" charset="0"/>
                <a:ea typeface="+mj-ea"/>
                <a:cs typeface="Futura Medium" panose="020B0602020204020303" pitchFamily="34" charset="-79"/>
              </a:rPr>
              <a:t>AIFoundation</a:t>
            </a:r>
            <a:endParaRPr lang="en-US" sz="100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英文标题</a:t>
            </a:r>
            <a:r>
              <a:rPr lang="en-US" altLang="zh-CN" sz="1400">
                <a:solidFill>
                  <a:srgbClr val="374154"/>
                </a:solidFill>
                <a:latin typeface="Gill Sans MT" panose="020B0502020104020203" pitchFamily="34" charset="0"/>
                <a:ea typeface="Microsoft YaHei" panose="020B0503020204020204" pitchFamily="34" charset="-122"/>
              </a:rPr>
              <a:t>:32-35pt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中文标题</a:t>
            </a:r>
            <a:r>
              <a:rPr lang="en-US" altLang="zh-CN" sz="1400">
                <a:solidFill>
                  <a:srgbClr val="374154"/>
                </a:solidFill>
                <a:latin typeface="Gill Sans MT" panose="020B0502020104020203" pitchFamily="34" charset="0"/>
                <a:ea typeface="Microsoft YaHei" panose="020B0503020204020204" pitchFamily="34" charset="-122"/>
              </a:rPr>
              <a:t>:30-32pt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英文正文</a:t>
            </a:r>
            <a:r>
              <a:rPr lang="en-US" altLang="zh-CN" sz="140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 </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内部使用字体 </a:t>
            </a:r>
            <a:r>
              <a:rPr lang="en-US" altLang="zh-CN" sz="140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err="1">
                <a:solidFill>
                  <a:srgbClr val="374154"/>
                </a:solidFill>
                <a:latin typeface="Gill Sans MT" panose="020B0502020104020203" pitchFamily="34" charset="0"/>
                <a:ea typeface="Microsoft YaHei" panose="020B0503020204020204" pitchFamily="34" charset="-122"/>
              </a:rPr>
              <a:t>FrutigerNext</a:t>
            </a:r>
            <a:r>
              <a:rPr lang="en-US" altLang="zh-CN" sz="140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外部使用字体 </a:t>
            </a:r>
            <a:r>
              <a:rPr lang="en-US" altLang="zh-CN" sz="140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中文正文</a:t>
            </a:r>
            <a:r>
              <a:rPr lang="en-US" altLang="zh-CN" sz="140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子目录</a:t>
            </a:r>
            <a:r>
              <a:rPr lang="en-US" altLang="zh-CN" sz="1400">
                <a:solidFill>
                  <a:srgbClr val="374154"/>
                </a:solidFill>
                <a:latin typeface="Gill Sans MT" panose="020B0502020104020203" pitchFamily="34" charset="0"/>
                <a:ea typeface="Microsoft YaHei" panose="020B0503020204020204" pitchFamily="34" charset="-122"/>
              </a:rPr>
              <a:t>(2-5</a:t>
            </a:r>
            <a:r>
              <a:rPr lang="zh-CN" altLang="en-US" sz="1400">
                <a:solidFill>
                  <a:srgbClr val="374154"/>
                </a:solidFill>
                <a:latin typeface="Gill Sans MT" panose="020B0502020104020203" pitchFamily="34" charset="0"/>
                <a:ea typeface="Microsoft YaHei" panose="020B0503020204020204" pitchFamily="34" charset="-122"/>
              </a:rPr>
              <a:t>级</a:t>
            </a:r>
            <a:r>
              <a:rPr lang="en-US" altLang="zh-CN" sz="1400">
                <a:solidFill>
                  <a:srgbClr val="374154"/>
                </a:solidFill>
                <a:latin typeface="Gill Sans MT" panose="020B0502020104020203" pitchFamily="34" charset="0"/>
                <a:ea typeface="Microsoft YaHei" panose="020B0503020204020204" pitchFamily="34" charset="-122"/>
              </a:rPr>
              <a:t>):18pt </a:t>
            </a:r>
            <a:endParaRPr lang="zh-CN" altLang="en-US" sz="140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颜色</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a:solidFill>
                  <a:srgbClr val="374154"/>
                </a:solidFill>
                <a:latin typeface="Gill Sans MT" panose="020B0502020104020203" pitchFamily="34" charset="0"/>
                <a:ea typeface="Microsoft YaHei" panose="020B0503020204020204" pitchFamily="34" charset="-122"/>
              </a:rPr>
              <a:t>字体</a:t>
            </a:r>
            <a:r>
              <a:rPr lang="en-US" altLang="zh-CN" sz="1400">
                <a:solidFill>
                  <a:srgbClr val="374154"/>
                </a:solidFill>
                <a:latin typeface="Gill Sans MT" panose="020B0502020104020203" pitchFamily="34" charset="0"/>
                <a:ea typeface="Microsoft YaHei" panose="020B0503020204020204" pitchFamily="34" charset="-122"/>
              </a:rPr>
              <a:t>:</a:t>
            </a:r>
            <a:r>
              <a:rPr lang="zh-CN" altLang="en-US" sz="1400">
                <a:solidFill>
                  <a:srgbClr val="374154"/>
                </a:solidFill>
                <a:latin typeface="Gill Sans MT" panose="020B0502020104020203" pitchFamily="34" charset="0"/>
                <a:ea typeface="Microsoft YaHei" panose="020B0503020204020204" pitchFamily="34" charset="-122"/>
              </a:rPr>
              <a:t>细黑体</a:t>
            </a:r>
            <a:r>
              <a:rPr lang="zh-CN" altLang="en-US" sz="1400" b="1">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a:solidFill>
                  <a:srgbClr val="374154"/>
                </a:solidFill>
                <a:latin typeface="微软雅黑" pitchFamily="34" charset="-122"/>
                <a:ea typeface="微软雅黑" pitchFamily="34" charset="-122"/>
              </a:rPr>
              <a:t>建议同一页面内不超过四种颜色，以下是</a:t>
            </a:r>
            <a:r>
              <a:rPr lang="en-US" altLang="zh-CN" sz="1333">
                <a:solidFill>
                  <a:srgbClr val="374154"/>
                </a:solidFill>
                <a:latin typeface="微软雅黑" pitchFamily="34" charset="-122"/>
                <a:ea typeface="微软雅黑" pitchFamily="34" charset="-122"/>
              </a:rPr>
              <a:t>13</a:t>
            </a:r>
            <a:r>
              <a:rPr lang="zh-CN" altLang="en-US" sz="1333">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a:solidFill>
                  <a:srgbClr val="374154"/>
                </a:solidFill>
                <a:latin typeface="微软雅黑" pitchFamily="34" charset="-122"/>
                <a:ea typeface="微软雅黑" pitchFamily="34" charset="-122"/>
              </a:rPr>
              <a:t>客户或者合作伙伴的标志放在右上角</a:t>
            </a:r>
            <a:r>
              <a:rPr lang="en-US" altLang="zh-CN" sz="1333">
                <a:solidFill>
                  <a:srgbClr val="374154"/>
                </a:solidFill>
                <a:latin typeface="微软雅黑" pitchFamily="34" charset="-122"/>
                <a:ea typeface="微软雅黑" pitchFamily="34" charset="-122"/>
              </a:rPr>
              <a:t>.</a:t>
            </a:r>
            <a:endParaRPr lang="zh-CN" altLang="en-US" sz="1333">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31.png"/><Relationship Id="rId20"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facebookresearch/llama-recipes/tree/main/examples/vllm" TargetMode="External"/><Relationship Id="rId13" Type="http://schemas.openxmlformats.org/officeDocument/2006/relationships/hyperlink" Target="https://github.com/ray-project/ray/blob/master/doc/source/serve/doc_code/vllm_example.py" TargetMode="External"/><Relationship Id="rId18" Type="http://schemas.openxmlformats.org/officeDocument/2006/relationships/image" Target="../media/image28.png"/><Relationship Id="rId26" Type="http://schemas.openxmlformats.org/officeDocument/2006/relationships/image" Target="../media/image22.png"/><Relationship Id="rId3" Type="http://schemas.openxmlformats.org/officeDocument/2006/relationships/hyperlink" Target="https://github.com/lm-sys/FastChat/blob/main/fastchat/serve/vllm_worker.py" TargetMode="External"/><Relationship Id="rId21" Type="http://schemas.openxmlformats.org/officeDocument/2006/relationships/image" Target="../media/image19.png"/><Relationship Id="rId7" Type="http://schemas.openxmlformats.org/officeDocument/2006/relationships/hyperlink" Target="https://github.com/allenai/open-instruct/blob/main/eval/toxigen/run_eval.py" TargetMode="External"/><Relationship Id="rId12" Type="http://schemas.openxmlformats.org/officeDocument/2006/relationships/hyperlink" Target="https://github.com/modal-labs/modal-examples/blob/main/06_gpu_and_ml/vllm_inference.py" TargetMode="External"/><Relationship Id="rId17" Type="http://schemas.openxmlformats.org/officeDocument/2006/relationships/image" Target="../media/image29.png"/><Relationship Id="rId25"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hyperlink" Target="https://github.com/scaleapi/llm-engine/tree/main/model-engine/model_engine_server/inference/vllm" TargetMode="External"/><Relationship Id="rId20"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hyperlink" Target="https://github.com/leptonai/examples/tree/main/advanced/vllm" TargetMode="External"/><Relationship Id="rId11" Type="http://schemas.openxmlformats.org/officeDocument/2006/relationships/hyperlink" Target="https://github.com/nlpxucan/WizardLM/blob/main/WizardCoder/src/humaneval_gen_vllm.py" TargetMode="External"/><Relationship Id="rId24" Type="http://schemas.openxmlformats.org/officeDocument/2006/relationships/image" Target="../media/image26.png"/><Relationship Id="rId5" Type="http://schemas.openxmlformats.org/officeDocument/2006/relationships/hyperlink" Target="https://github.com/imoneoi/openchat/blob/master/ochat/evaluation/run_eval.py" TargetMode="External"/><Relationship Id="rId15" Type="http://schemas.openxmlformats.org/officeDocument/2006/relationships/hyperlink" Target="https://github.com/bentoml/OpenLLM/blob/main/openllm-python/src/openllm/models/auto/modeling_vllm_auto.py" TargetMode="External"/><Relationship Id="rId23" Type="http://schemas.openxmlformats.org/officeDocument/2006/relationships/image" Target="../media/image27.png"/><Relationship Id="rId28" Type="http://schemas.openxmlformats.org/officeDocument/2006/relationships/image" Target="../media/image25.png"/><Relationship Id="rId10" Type="http://schemas.openxmlformats.org/officeDocument/2006/relationships/hyperlink" Target="https://github.com/triton-inference-server/tutorials/tree/main/Quick_Deploy/vLLM" TargetMode="External"/><Relationship Id="rId19" Type="http://schemas.openxmlformats.org/officeDocument/2006/relationships/image" Target="../media/image30.png"/><Relationship Id="rId4" Type="http://schemas.openxmlformats.org/officeDocument/2006/relationships/hyperlink" Target="https://github.com/GoogleCloudPlatform/vertex-ai-samples/tree/main/community-content/vertex_vision_model_garden/model_oss/vllm" TargetMode="External"/><Relationship Id="rId9" Type="http://schemas.openxmlformats.org/officeDocument/2006/relationships/hyperlink" Target="https://github.com/skypilot-org/skypilot/blob/master/llm/vllm/serve.yaml" TargetMode="External"/><Relationship Id="rId14" Type="http://schemas.openxmlformats.org/officeDocument/2006/relationships/hyperlink" Target="https://github.com/replicate/vllm-with-loras" TargetMode="External"/><Relationship Id="rId22" Type="http://schemas.openxmlformats.org/officeDocument/2006/relationships/image" Target="../media/image20.png"/><Relationship Id="rId27" Type="http://schemas.openxmlformats.org/officeDocument/2006/relationships/image" Target="../media/image23.png"/><Relationship Id="rId30"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PaddleJitLab/CUDATutorial/blob/develop/docs/16_vllm_source_code/01_vllm_arch.md" TargetMode="External"/><Relationship Id="rId2" Type="http://schemas.openxmlformats.org/officeDocument/2006/relationships/hyperlink" Target="https://zhuanlan.zhihu.com/p/691045737" TargetMode="External"/><Relationship Id="rId1" Type="http://schemas.openxmlformats.org/officeDocument/2006/relationships/slideLayout" Target="../slideLayouts/slideLayout7.xml"/><Relationship Id="rId5" Type="http://schemas.openxmlformats.org/officeDocument/2006/relationships/hyperlink" Target="https://docs.google.com/presentation/d/1RgUD8aCfcHocghoP3zmXzck9vX3RCI9yfUAB2Bbcl4Y/edit#slide=id.g2716b686c46_0_3" TargetMode="External"/><Relationship Id="rId4" Type="http://schemas.openxmlformats.org/officeDocument/2006/relationships/hyperlink" Target="https://arxiv.org/pdf/2309.0618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github.com/vllm-project/vll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925981" y="1438039"/>
            <a:ext cx="10096400" cy="2736800"/>
          </a:xfrm>
          <a:prstGeom prst="rect">
            <a:avLst/>
          </a:prstGeom>
        </p:spPr>
        <p:txBody>
          <a:bodyPr spcFirstLastPara="1" wrap="square" lIns="121900" tIns="121900" rIns="121900" bIns="121900" anchor="b" anchorCtr="0">
            <a:normAutofit/>
          </a:bodyPr>
          <a:lstStyle/>
          <a:p>
            <a:pPr algn="l"/>
            <a:r>
              <a:rPr lang="en-US" altLang="zh-CN" sz="8800" b="1" dirty="0" err="1">
                <a:solidFill>
                  <a:srgbClr val="454545"/>
                </a:solidFill>
                <a:latin typeface="Lexend" pitchFamily="2" charset="0"/>
              </a:rPr>
              <a:t>vLLM</a:t>
            </a:r>
            <a:r>
              <a:rPr lang="en-US" altLang="zh-CN" sz="8800" b="1">
                <a:solidFill>
                  <a:srgbClr val="454545"/>
                </a:solidFill>
                <a:latin typeface="Lexend" pitchFamily="2" charset="0"/>
              </a:rPr>
              <a:t> </a:t>
            </a:r>
            <a:r>
              <a:rPr lang="zh-CN" altLang="en-US" sz="8800" b="1">
                <a:solidFill>
                  <a:srgbClr val="454545"/>
                </a:solidFill>
                <a:latin typeface="Lexend" pitchFamily="2" charset="0"/>
              </a:rPr>
              <a:t>架构剖析</a:t>
            </a:r>
            <a:endParaRPr sz="8000" b="1">
              <a:solidFill>
                <a:srgbClr val="454545"/>
              </a:solidFill>
              <a:latin typeface="Lexend" pitchFamily="2" charset="0"/>
              <a:cs typeface="Lexend"/>
              <a:sym typeface="Lexend"/>
            </a:endParaRPr>
          </a:p>
        </p:txBody>
      </p:sp>
      <p:pic>
        <p:nvPicPr>
          <p:cNvPr id="64" name="Google Shape;64;p15"/>
          <p:cNvPicPr preferRelativeResize="0"/>
          <p:nvPr/>
        </p:nvPicPr>
        <p:blipFill rotWithShape="1">
          <a:blip r:embed="rId3">
            <a:alphaModFix/>
          </a:blip>
          <a:srcRect l="13949" r="16164"/>
          <a:stretch/>
        </p:blipFill>
        <p:spPr>
          <a:xfrm>
            <a:off x="518113" y="958312"/>
            <a:ext cx="3029797" cy="1242568"/>
          </a:xfrm>
          <a:prstGeom prst="rect">
            <a:avLst/>
          </a:prstGeom>
          <a:noFill/>
          <a:ln>
            <a:noFill/>
          </a:ln>
        </p:spPr>
      </p:pic>
      <p:pic>
        <p:nvPicPr>
          <p:cNvPr id="65" name="Google Shape;65;p15"/>
          <p:cNvPicPr preferRelativeResize="0"/>
          <p:nvPr/>
        </p:nvPicPr>
        <p:blipFill>
          <a:blip r:embed="rId4">
            <a:alphaModFix/>
          </a:blip>
          <a:stretch>
            <a:fillRect/>
          </a:stretch>
        </p:blipFill>
        <p:spPr>
          <a:xfrm>
            <a:off x="9375648" y="4307233"/>
            <a:ext cx="1965867" cy="1965867"/>
          </a:xfrm>
          <a:prstGeom prst="rect">
            <a:avLst/>
          </a:prstGeom>
          <a:noFill/>
          <a:ln>
            <a:noFill/>
          </a:ln>
        </p:spPr>
      </p:pic>
      <p:cxnSp>
        <p:nvCxnSpPr>
          <p:cNvPr id="66" name="Google Shape;66;p15"/>
          <p:cNvCxnSpPr/>
          <p:nvPr/>
        </p:nvCxnSpPr>
        <p:spPr>
          <a:xfrm>
            <a:off x="722781" y="2628167"/>
            <a:ext cx="0" cy="2483600"/>
          </a:xfrm>
          <a:prstGeom prst="straightConnector1">
            <a:avLst/>
          </a:prstGeom>
          <a:noFill/>
          <a:ln w="19050" cap="flat" cmpd="sng">
            <a:solidFill>
              <a:srgbClr val="454545"/>
            </a:solidFill>
            <a:prstDash val="solid"/>
            <a:round/>
            <a:headEnd type="none" w="med" len="med"/>
            <a:tailEnd type="none" w="med" len="med"/>
          </a:ln>
        </p:spPr>
      </p:cxnSp>
      <p:sp>
        <p:nvSpPr>
          <p:cNvPr id="2" name="文本占位符 1">
            <a:extLst>
              <a:ext uri="{FF2B5EF4-FFF2-40B4-BE49-F238E27FC236}">
                <a16:creationId xmlns:a16="http://schemas.microsoft.com/office/drawing/2014/main" id="{E4DE266C-94F4-E1A3-F4E0-827993CE6EE4}"/>
              </a:ext>
            </a:extLst>
          </p:cNvPr>
          <p:cNvSpPr txBox="1">
            <a:spLocks/>
          </p:cNvSpPr>
          <p:nvPr/>
        </p:nvSpPr>
        <p:spPr>
          <a:xfrm>
            <a:off x="1987197" y="4859749"/>
            <a:ext cx="2623113" cy="979105"/>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6400">
                <a:solidFill>
                  <a:srgbClr val="454545"/>
                </a:solidFill>
                <a:latin typeface="ACGN-MiaoGB-Flash" panose="02020300000000000000" pitchFamily="18" charset="-122"/>
                <a:ea typeface="ACGN-MiaoGB-Flash" panose="02020300000000000000" pitchFamily="18" charset="-122"/>
              </a:rPr>
              <a:t>ZOMI</a:t>
            </a:r>
            <a:endParaRPr lang="zh-CN" altLang="en-US" sz="6400">
              <a:solidFill>
                <a:srgbClr val="454545"/>
              </a:solidFill>
              <a:latin typeface="ACGN-MiaoGB-Flash" panose="02020300000000000000" pitchFamily="18" charset="-122"/>
              <a:ea typeface="ACGN-MiaoGB-Flash" panose="02020300000000000000" pitchFamily="18" charset="-122"/>
            </a:endParaRPr>
          </a:p>
        </p:txBody>
      </p:sp>
      <p:pic>
        <p:nvPicPr>
          <p:cNvPr id="3" name="图片 2">
            <a:extLst>
              <a:ext uri="{FF2B5EF4-FFF2-40B4-BE49-F238E27FC236}">
                <a16:creationId xmlns:a16="http://schemas.microsoft.com/office/drawing/2014/main" id="{87234A05-1810-C280-C6C0-527149B254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25981" y="4956462"/>
            <a:ext cx="894749" cy="894749"/>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738432" y="523063"/>
            <a:ext cx="10963473" cy="589190"/>
          </a:xfrm>
          <a:prstGeom prst="rect">
            <a:avLst/>
          </a:prstGeom>
        </p:spPr>
        <p:txBody>
          <a:bodyPr spcFirstLastPara="1" wrap="square" lIns="121900" tIns="121900" rIns="121900" bIns="121900" anchor="t" anchorCtr="0">
            <a:normAutofit fontScale="90000"/>
          </a:bodyPr>
          <a:lstStyle/>
          <a:p>
            <a:r>
              <a:rPr lang="en" err="1">
                <a:solidFill>
                  <a:schemeClr val="lt1"/>
                </a:solidFill>
              </a:rPr>
              <a:t>vLLM</a:t>
            </a:r>
            <a:r>
              <a:rPr lang="en"/>
              <a:t> Adopters</a:t>
            </a:r>
            <a:endParaRPr/>
          </a:p>
        </p:txBody>
      </p:sp>
      <p:pic>
        <p:nvPicPr>
          <p:cNvPr id="173" name="Google Shape;173;p25"/>
          <p:cNvPicPr preferRelativeResize="0"/>
          <p:nvPr/>
        </p:nvPicPr>
        <p:blipFill>
          <a:blip r:embed="rId3">
            <a:alphaModFix/>
          </a:blip>
          <a:stretch>
            <a:fillRect/>
          </a:stretch>
        </p:blipFill>
        <p:spPr>
          <a:xfrm>
            <a:off x="4138210" y="2912191"/>
            <a:ext cx="2178033" cy="343584"/>
          </a:xfrm>
          <a:prstGeom prst="rect">
            <a:avLst/>
          </a:prstGeom>
          <a:noFill/>
          <a:ln>
            <a:noFill/>
          </a:ln>
        </p:spPr>
      </p:pic>
      <p:pic>
        <p:nvPicPr>
          <p:cNvPr id="174" name="Google Shape;174;p25"/>
          <p:cNvPicPr preferRelativeResize="0"/>
          <p:nvPr/>
        </p:nvPicPr>
        <p:blipFill>
          <a:blip r:embed="rId4">
            <a:alphaModFix/>
          </a:blip>
          <a:stretch>
            <a:fillRect/>
          </a:stretch>
        </p:blipFill>
        <p:spPr>
          <a:xfrm>
            <a:off x="4341169" y="2113100"/>
            <a:ext cx="1850267" cy="422480"/>
          </a:xfrm>
          <a:prstGeom prst="rect">
            <a:avLst/>
          </a:prstGeom>
          <a:noFill/>
          <a:ln>
            <a:noFill/>
          </a:ln>
        </p:spPr>
      </p:pic>
      <p:pic>
        <p:nvPicPr>
          <p:cNvPr id="175" name="Google Shape;175;p25"/>
          <p:cNvPicPr preferRelativeResize="0"/>
          <p:nvPr/>
        </p:nvPicPr>
        <p:blipFill>
          <a:blip r:embed="rId5">
            <a:alphaModFix/>
          </a:blip>
          <a:stretch>
            <a:fillRect/>
          </a:stretch>
        </p:blipFill>
        <p:spPr>
          <a:xfrm>
            <a:off x="9441565" y="1967894"/>
            <a:ext cx="2122533" cy="744143"/>
          </a:xfrm>
          <a:prstGeom prst="rect">
            <a:avLst/>
          </a:prstGeom>
          <a:noFill/>
          <a:ln>
            <a:noFill/>
          </a:ln>
        </p:spPr>
      </p:pic>
      <p:pic>
        <p:nvPicPr>
          <p:cNvPr id="176" name="Google Shape;176;p25"/>
          <p:cNvPicPr preferRelativeResize="0"/>
          <p:nvPr/>
        </p:nvPicPr>
        <p:blipFill rotWithShape="1">
          <a:blip r:embed="rId6">
            <a:alphaModFix/>
          </a:blip>
          <a:srcRect t="8382"/>
          <a:stretch/>
        </p:blipFill>
        <p:spPr>
          <a:xfrm>
            <a:off x="7189383" y="4360284"/>
            <a:ext cx="1436165" cy="731000"/>
          </a:xfrm>
          <a:prstGeom prst="rect">
            <a:avLst/>
          </a:prstGeom>
          <a:noFill/>
          <a:ln>
            <a:noFill/>
          </a:ln>
        </p:spPr>
      </p:pic>
      <p:pic>
        <p:nvPicPr>
          <p:cNvPr id="177" name="Google Shape;177;p25"/>
          <p:cNvPicPr preferRelativeResize="0"/>
          <p:nvPr/>
        </p:nvPicPr>
        <p:blipFill rotWithShape="1">
          <a:blip r:embed="rId7">
            <a:alphaModFix/>
          </a:blip>
          <a:srcRect t="22674" b="22674"/>
          <a:stretch/>
        </p:blipFill>
        <p:spPr>
          <a:xfrm>
            <a:off x="9273215" y="3522019"/>
            <a:ext cx="2435900" cy="748863"/>
          </a:xfrm>
          <a:prstGeom prst="rect">
            <a:avLst/>
          </a:prstGeom>
          <a:noFill/>
          <a:ln>
            <a:noFill/>
          </a:ln>
        </p:spPr>
      </p:pic>
      <p:pic>
        <p:nvPicPr>
          <p:cNvPr id="178" name="Google Shape;178;p25"/>
          <p:cNvPicPr preferRelativeResize="0"/>
          <p:nvPr/>
        </p:nvPicPr>
        <p:blipFill rotWithShape="1">
          <a:blip r:embed="rId8">
            <a:alphaModFix/>
          </a:blip>
          <a:srcRect l="17128" t="30073" r="17121" b="30077"/>
          <a:stretch/>
        </p:blipFill>
        <p:spPr>
          <a:xfrm>
            <a:off x="4359705" y="3564034"/>
            <a:ext cx="1735053" cy="591333"/>
          </a:xfrm>
          <a:prstGeom prst="rect">
            <a:avLst/>
          </a:prstGeom>
          <a:noFill/>
          <a:ln>
            <a:noFill/>
          </a:ln>
        </p:spPr>
      </p:pic>
      <p:pic>
        <p:nvPicPr>
          <p:cNvPr id="179" name="Google Shape;179;p25"/>
          <p:cNvPicPr preferRelativeResize="0"/>
          <p:nvPr/>
        </p:nvPicPr>
        <p:blipFill rotWithShape="1">
          <a:blip r:embed="rId9">
            <a:alphaModFix/>
          </a:blip>
          <a:srcRect l="4146" t="12880" r="65634" b="12791"/>
          <a:stretch/>
        </p:blipFill>
        <p:spPr>
          <a:xfrm>
            <a:off x="7640178" y="1995617"/>
            <a:ext cx="534620" cy="657433"/>
          </a:xfrm>
          <a:prstGeom prst="rect">
            <a:avLst/>
          </a:prstGeom>
          <a:noFill/>
          <a:ln>
            <a:noFill/>
          </a:ln>
        </p:spPr>
      </p:pic>
      <p:pic>
        <p:nvPicPr>
          <p:cNvPr id="180" name="Google Shape;180;p25"/>
          <p:cNvPicPr preferRelativeResize="0"/>
          <p:nvPr/>
        </p:nvPicPr>
        <p:blipFill rotWithShape="1">
          <a:blip r:embed="rId10">
            <a:alphaModFix/>
          </a:blip>
          <a:srcRect l="24098" t="35456" r="24098" b="35456"/>
          <a:stretch/>
        </p:blipFill>
        <p:spPr>
          <a:xfrm>
            <a:off x="6909310" y="3581431"/>
            <a:ext cx="2005932" cy="591333"/>
          </a:xfrm>
          <a:prstGeom prst="rect">
            <a:avLst/>
          </a:prstGeom>
          <a:noFill/>
          <a:ln>
            <a:noFill/>
          </a:ln>
        </p:spPr>
      </p:pic>
      <p:pic>
        <p:nvPicPr>
          <p:cNvPr id="181" name="Google Shape;181;p25"/>
          <p:cNvPicPr preferRelativeResize="0"/>
          <p:nvPr/>
        </p:nvPicPr>
        <p:blipFill>
          <a:blip r:embed="rId11">
            <a:alphaModFix/>
          </a:blip>
          <a:stretch>
            <a:fillRect/>
          </a:stretch>
        </p:blipFill>
        <p:spPr>
          <a:xfrm>
            <a:off x="9321563" y="2809333"/>
            <a:ext cx="2362569" cy="657400"/>
          </a:xfrm>
          <a:prstGeom prst="rect">
            <a:avLst/>
          </a:prstGeom>
          <a:noFill/>
          <a:ln>
            <a:noFill/>
          </a:ln>
        </p:spPr>
      </p:pic>
      <p:pic>
        <p:nvPicPr>
          <p:cNvPr id="182" name="Google Shape;182;p25"/>
          <p:cNvPicPr preferRelativeResize="0"/>
          <p:nvPr/>
        </p:nvPicPr>
        <p:blipFill rotWithShape="1">
          <a:blip r:embed="rId12">
            <a:alphaModFix/>
          </a:blip>
          <a:srcRect l="4906" t="28378" r="4897" b="28382"/>
          <a:stretch/>
        </p:blipFill>
        <p:spPr>
          <a:xfrm>
            <a:off x="6689535" y="2788532"/>
            <a:ext cx="2435895" cy="657433"/>
          </a:xfrm>
          <a:prstGeom prst="rect">
            <a:avLst/>
          </a:prstGeom>
          <a:noFill/>
          <a:ln>
            <a:noFill/>
          </a:ln>
        </p:spPr>
      </p:pic>
      <p:pic>
        <p:nvPicPr>
          <p:cNvPr id="183" name="Google Shape;183;p25"/>
          <p:cNvPicPr preferRelativeResize="0"/>
          <p:nvPr/>
        </p:nvPicPr>
        <p:blipFill>
          <a:blip r:embed="rId13">
            <a:alphaModFix/>
          </a:blip>
          <a:stretch>
            <a:fillRect/>
          </a:stretch>
        </p:blipFill>
        <p:spPr>
          <a:xfrm>
            <a:off x="816842" y="2725368"/>
            <a:ext cx="2383176" cy="657467"/>
          </a:xfrm>
          <a:prstGeom prst="rect">
            <a:avLst/>
          </a:prstGeom>
          <a:noFill/>
          <a:ln>
            <a:noFill/>
          </a:ln>
        </p:spPr>
      </p:pic>
      <p:cxnSp>
        <p:nvCxnSpPr>
          <p:cNvPr id="184" name="Google Shape;184;p25"/>
          <p:cNvCxnSpPr/>
          <p:nvPr/>
        </p:nvCxnSpPr>
        <p:spPr>
          <a:xfrm>
            <a:off x="3731548" y="2075000"/>
            <a:ext cx="0" cy="3939600"/>
          </a:xfrm>
          <a:prstGeom prst="straightConnector1">
            <a:avLst/>
          </a:prstGeom>
          <a:noFill/>
          <a:ln w="9525" cap="flat" cmpd="sng">
            <a:solidFill>
              <a:schemeClr val="dk2"/>
            </a:solidFill>
            <a:prstDash val="dot"/>
            <a:round/>
            <a:headEnd type="none" w="med" len="med"/>
            <a:tailEnd type="none" w="med" len="med"/>
          </a:ln>
        </p:spPr>
      </p:cxnSp>
      <p:sp>
        <p:nvSpPr>
          <p:cNvPr id="185" name="Google Shape;185;p25"/>
          <p:cNvSpPr txBox="1"/>
          <p:nvPr/>
        </p:nvSpPr>
        <p:spPr>
          <a:xfrm>
            <a:off x="1078281" y="1997786"/>
            <a:ext cx="2518800" cy="574412"/>
          </a:xfrm>
          <a:prstGeom prst="rect">
            <a:avLst/>
          </a:prstGeom>
          <a:noFill/>
          <a:ln>
            <a:noFill/>
          </a:ln>
        </p:spPr>
        <p:txBody>
          <a:bodyPr spcFirstLastPara="1" wrap="square" lIns="121900" tIns="121900" rIns="121900" bIns="121900" anchor="t" anchorCtr="0">
            <a:spAutoFit/>
          </a:bodyPr>
          <a:lstStyle/>
          <a:p>
            <a:r>
              <a:rPr lang="en" sz="2133" b="1">
                <a:solidFill>
                  <a:schemeClr val="dk1"/>
                </a:solidFill>
                <a:latin typeface="Helvetica Neue"/>
                <a:ea typeface="Helvetica Neue"/>
                <a:cs typeface="Helvetica Neue"/>
                <a:sym typeface="Helvetica Neue"/>
              </a:rPr>
              <a:t>lm-sys/FastChat</a:t>
            </a:r>
            <a:endParaRPr sz="2133" b="1">
              <a:solidFill>
                <a:schemeClr val="dk1"/>
              </a:solidFill>
              <a:latin typeface="Helvetica Neue"/>
              <a:ea typeface="Helvetica Neue"/>
              <a:cs typeface="Helvetica Neue"/>
              <a:sym typeface="Helvetica Neue"/>
            </a:endParaRPr>
          </a:p>
        </p:txBody>
      </p:sp>
      <p:pic>
        <p:nvPicPr>
          <p:cNvPr id="186" name="Google Shape;186;p25"/>
          <p:cNvPicPr preferRelativeResize="0"/>
          <p:nvPr/>
        </p:nvPicPr>
        <p:blipFill>
          <a:blip r:embed="rId14">
            <a:alphaModFix/>
          </a:blip>
          <a:stretch>
            <a:fillRect/>
          </a:stretch>
        </p:blipFill>
        <p:spPr>
          <a:xfrm>
            <a:off x="498916" y="1992284"/>
            <a:ext cx="611863" cy="591333"/>
          </a:xfrm>
          <a:prstGeom prst="rect">
            <a:avLst/>
          </a:prstGeom>
          <a:noFill/>
          <a:ln>
            <a:noFill/>
          </a:ln>
        </p:spPr>
      </p:pic>
      <p:pic>
        <p:nvPicPr>
          <p:cNvPr id="187" name="Google Shape;187;p25"/>
          <p:cNvPicPr preferRelativeResize="0"/>
          <p:nvPr/>
        </p:nvPicPr>
        <p:blipFill>
          <a:blip r:embed="rId15">
            <a:alphaModFix/>
          </a:blip>
          <a:stretch>
            <a:fillRect/>
          </a:stretch>
        </p:blipFill>
        <p:spPr>
          <a:xfrm>
            <a:off x="1005465" y="4247452"/>
            <a:ext cx="2005933" cy="553648"/>
          </a:xfrm>
          <a:prstGeom prst="rect">
            <a:avLst/>
          </a:prstGeom>
          <a:noFill/>
          <a:ln>
            <a:noFill/>
          </a:ln>
        </p:spPr>
      </p:pic>
      <p:pic>
        <p:nvPicPr>
          <p:cNvPr id="188" name="Google Shape;188;p25"/>
          <p:cNvPicPr preferRelativeResize="0"/>
          <p:nvPr/>
        </p:nvPicPr>
        <p:blipFill>
          <a:blip r:embed="rId16">
            <a:alphaModFix/>
          </a:blip>
          <a:stretch>
            <a:fillRect/>
          </a:stretch>
        </p:blipFill>
        <p:spPr>
          <a:xfrm>
            <a:off x="905314" y="5056135"/>
            <a:ext cx="611867" cy="611867"/>
          </a:xfrm>
          <a:prstGeom prst="rect">
            <a:avLst/>
          </a:prstGeom>
          <a:noFill/>
          <a:ln>
            <a:noFill/>
          </a:ln>
        </p:spPr>
      </p:pic>
      <p:sp>
        <p:nvSpPr>
          <p:cNvPr id="189" name="Google Shape;189;p25"/>
          <p:cNvSpPr txBox="1"/>
          <p:nvPr/>
        </p:nvSpPr>
        <p:spPr>
          <a:xfrm>
            <a:off x="1449632" y="5079502"/>
            <a:ext cx="1622800" cy="574412"/>
          </a:xfrm>
          <a:prstGeom prst="rect">
            <a:avLst/>
          </a:prstGeom>
          <a:noFill/>
          <a:ln>
            <a:noFill/>
          </a:ln>
        </p:spPr>
        <p:txBody>
          <a:bodyPr spcFirstLastPara="1" wrap="square" lIns="121900" tIns="121900" rIns="121900" bIns="121900" anchor="t" anchorCtr="0">
            <a:spAutoFit/>
          </a:bodyPr>
          <a:lstStyle/>
          <a:p>
            <a:r>
              <a:rPr lang="en" sz="2133" b="1">
                <a:solidFill>
                  <a:schemeClr val="dk1"/>
                </a:solidFill>
                <a:latin typeface="Helvetica Neue"/>
                <a:ea typeface="Helvetica Neue"/>
                <a:cs typeface="Helvetica Neue"/>
                <a:sym typeface="Helvetica Neue"/>
              </a:rPr>
              <a:t> WizardLM</a:t>
            </a:r>
            <a:endParaRPr sz="2133" b="1">
              <a:solidFill>
                <a:schemeClr val="dk1"/>
              </a:solidFill>
              <a:latin typeface="Helvetica Neue"/>
              <a:ea typeface="Helvetica Neue"/>
              <a:cs typeface="Helvetica Neue"/>
              <a:sym typeface="Helvetica Neue"/>
            </a:endParaRPr>
          </a:p>
        </p:txBody>
      </p:sp>
      <p:sp>
        <p:nvSpPr>
          <p:cNvPr id="190" name="Google Shape;190;p25"/>
          <p:cNvSpPr txBox="1"/>
          <p:nvPr/>
        </p:nvSpPr>
        <p:spPr>
          <a:xfrm>
            <a:off x="155981" y="1240067"/>
            <a:ext cx="3677200" cy="502400"/>
          </a:xfrm>
          <a:prstGeom prst="rect">
            <a:avLst/>
          </a:prstGeom>
          <a:solidFill>
            <a:srgbClr val="D9D9D9"/>
          </a:solidFill>
          <a:ln>
            <a:noFill/>
          </a:ln>
        </p:spPr>
        <p:txBody>
          <a:bodyPr spcFirstLastPara="1" wrap="square" lIns="121900" tIns="121900" rIns="121900" bIns="121900" anchor="ctr" anchorCtr="0">
            <a:noAutofit/>
          </a:bodyPr>
          <a:lstStyle/>
          <a:p>
            <a:pPr algn="ctr"/>
            <a:r>
              <a:rPr lang="en" sz="2400">
                <a:latin typeface="Lexend"/>
                <a:ea typeface="Lexend"/>
                <a:cs typeface="Lexend"/>
                <a:sym typeface="Lexend"/>
              </a:rPr>
              <a:t>Open-Source Projects</a:t>
            </a:r>
            <a:endParaRPr sz="2400">
              <a:latin typeface="Lexend"/>
              <a:ea typeface="Lexend"/>
              <a:cs typeface="Lexend"/>
              <a:sym typeface="Lexend"/>
            </a:endParaRPr>
          </a:p>
        </p:txBody>
      </p:sp>
      <p:sp>
        <p:nvSpPr>
          <p:cNvPr id="191" name="Google Shape;191;p25"/>
          <p:cNvSpPr txBox="1"/>
          <p:nvPr/>
        </p:nvSpPr>
        <p:spPr>
          <a:xfrm>
            <a:off x="6510265" y="1240051"/>
            <a:ext cx="2804000" cy="502400"/>
          </a:xfrm>
          <a:prstGeom prst="rect">
            <a:avLst/>
          </a:prstGeom>
          <a:solidFill>
            <a:srgbClr val="D9D9D9"/>
          </a:solidFill>
          <a:ln>
            <a:noFill/>
          </a:ln>
        </p:spPr>
        <p:txBody>
          <a:bodyPr spcFirstLastPara="1" wrap="square" lIns="121900" tIns="121900" rIns="121900" bIns="121900" anchor="ctr" anchorCtr="0">
            <a:noAutofit/>
          </a:bodyPr>
          <a:lstStyle/>
          <a:p>
            <a:pPr algn="ctr"/>
            <a:r>
              <a:rPr lang="en" sz="2400">
                <a:latin typeface="Lexend"/>
                <a:ea typeface="Lexend"/>
                <a:cs typeface="Lexend"/>
                <a:sym typeface="Lexend"/>
              </a:rPr>
              <a:t>Companies</a:t>
            </a:r>
            <a:endParaRPr sz="2400">
              <a:latin typeface="Lexend"/>
              <a:ea typeface="Lexend"/>
              <a:cs typeface="Lexend"/>
              <a:sym typeface="Lexend"/>
            </a:endParaRPr>
          </a:p>
        </p:txBody>
      </p:sp>
      <p:pic>
        <p:nvPicPr>
          <p:cNvPr id="192" name="Google Shape;192;p25"/>
          <p:cNvPicPr preferRelativeResize="0"/>
          <p:nvPr/>
        </p:nvPicPr>
        <p:blipFill>
          <a:blip r:embed="rId17">
            <a:alphaModFix/>
          </a:blip>
          <a:stretch>
            <a:fillRect/>
          </a:stretch>
        </p:blipFill>
        <p:spPr>
          <a:xfrm>
            <a:off x="4165966" y="4423113"/>
            <a:ext cx="2122535" cy="490377"/>
          </a:xfrm>
          <a:prstGeom prst="rect">
            <a:avLst/>
          </a:prstGeom>
          <a:noFill/>
          <a:ln>
            <a:noFill/>
          </a:ln>
        </p:spPr>
      </p:pic>
      <p:sp>
        <p:nvSpPr>
          <p:cNvPr id="193" name="Google Shape;193;p25"/>
          <p:cNvSpPr txBox="1"/>
          <p:nvPr/>
        </p:nvSpPr>
        <p:spPr>
          <a:xfrm>
            <a:off x="1140832" y="5553435"/>
            <a:ext cx="1735200" cy="861734"/>
          </a:xfrm>
          <a:prstGeom prst="rect">
            <a:avLst/>
          </a:prstGeom>
          <a:noFill/>
          <a:ln>
            <a:noFill/>
          </a:ln>
        </p:spPr>
        <p:txBody>
          <a:bodyPr spcFirstLastPara="1" wrap="square" lIns="121900" tIns="121900" rIns="121900" bIns="121900" anchor="t" anchorCtr="0">
            <a:spAutoFit/>
          </a:bodyPr>
          <a:lstStyle/>
          <a:p>
            <a:pPr algn="ctr"/>
            <a:r>
              <a:rPr lang="en" sz="4000"/>
              <a:t>…</a:t>
            </a:r>
            <a:endParaRPr sz="4000"/>
          </a:p>
        </p:txBody>
      </p:sp>
      <p:sp>
        <p:nvSpPr>
          <p:cNvPr id="194" name="Google Shape;194;p25"/>
          <p:cNvSpPr txBox="1"/>
          <p:nvPr/>
        </p:nvSpPr>
        <p:spPr>
          <a:xfrm>
            <a:off x="7044665" y="4912334"/>
            <a:ext cx="1735200" cy="861734"/>
          </a:xfrm>
          <a:prstGeom prst="rect">
            <a:avLst/>
          </a:prstGeom>
          <a:noFill/>
          <a:ln>
            <a:noFill/>
          </a:ln>
        </p:spPr>
        <p:txBody>
          <a:bodyPr spcFirstLastPara="1" wrap="square" lIns="121900" tIns="121900" rIns="121900" bIns="121900" anchor="t" anchorCtr="0">
            <a:spAutoFit/>
          </a:bodyPr>
          <a:lstStyle/>
          <a:p>
            <a:pPr algn="ctr"/>
            <a:r>
              <a:rPr lang="en" sz="4000"/>
              <a:t>…</a:t>
            </a:r>
            <a:endParaRPr sz="4000"/>
          </a:p>
        </p:txBody>
      </p:sp>
      <p:pic>
        <p:nvPicPr>
          <p:cNvPr id="195" name="Google Shape;195;p25"/>
          <p:cNvPicPr preferRelativeResize="0"/>
          <p:nvPr/>
        </p:nvPicPr>
        <p:blipFill>
          <a:blip r:embed="rId18">
            <a:alphaModFix/>
          </a:blip>
          <a:stretch>
            <a:fillRect/>
          </a:stretch>
        </p:blipFill>
        <p:spPr>
          <a:xfrm>
            <a:off x="9894419" y="4474684"/>
            <a:ext cx="1216860" cy="422467"/>
          </a:xfrm>
          <a:prstGeom prst="rect">
            <a:avLst/>
          </a:prstGeom>
          <a:noFill/>
          <a:ln>
            <a:noFill/>
          </a:ln>
        </p:spPr>
      </p:pic>
      <p:sp>
        <p:nvSpPr>
          <p:cNvPr id="196" name="Google Shape;196;p25"/>
          <p:cNvSpPr txBox="1"/>
          <p:nvPr/>
        </p:nvSpPr>
        <p:spPr>
          <a:xfrm>
            <a:off x="738432" y="3490301"/>
            <a:ext cx="2931600" cy="574412"/>
          </a:xfrm>
          <a:prstGeom prst="rect">
            <a:avLst/>
          </a:prstGeom>
          <a:noFill/>
          <a:ln>
            <a:noFill/>
          </a:ln>
        </p:spPr>
        <p:txBody>
          <a:bodyPr spcFirstLastPara="1" wrap="square" lIns="121900" tIns="121900" rIns="121900" bIns="121900" anchor="t" anchorCtr="0">
            <a:spAutoFit/>
          </a:bodyPr>
          <a:lstStyle/>
          <a:p>
            <a:r>
              <a:rPr lang="en" sz="2133" b="1">
                <a:solidFill>
                  <a:schemeClr val="dk1"/>
                </a:solidFill>
                <a:latin typeface="Helvetica Neue"/>
                <a:ea typeface="Helvetica Neue"/>
                <a:cs typeface="Helvetica Neue"/>
                <a:sym typeface="Helvetica Neue"/>
              </a:rPr>
              <a:t>allenai/open-instruct</a:t>
            </a:r>
            <a:endParaRPr sz="2133" b="1">
              <a:solidFill>
                <a:schemeClr val="dk1"/>
              </a:solidFill>
              <a:latin typeface="Helvetica Neue"/>
              <a:ea typeface="Helvetica Neue"/>
              <a:cs typeface="Helvetica Neue"/>
              <a:sym typeface="Helvetica Neue"/>
            </a:endParaRPr>
          </a:p>
        </p:txBody>
      </p:sp>
      <p:pic>
        <p:nvPicPr>
          <p:cNvPr id="197" name="Google Shape;197;p25"/>
          <p:cNvPicPr preferRelativeResize="0"/>
          <p:nvPr/>
        </p:nvPicPr>
        <p:blipFill>
          <a:blip r:embed="rId19">
            <a:alphaModFix/>
          </a:blip>
          <a:stretch>
            <a:fillRect/>
          </a:stretch>
        </p:blipFill>
        <p:spPr>
          <a:xfrm>
            <a:off x="134236" y="3411900"/>
            <a:ext cx="731600" cy="731600"/>
          </a:xfrm>
          <a:prstGeom prst="rect">
            <a:avLst/>
          </a:prstGeom>
          <a:noFill/>
          <a:ln>
            <a:noFill/>
          </a:ln>
        </p:spPr>
      </p:pic>
      <p:pic>
        <p:nvPicPr>
          <p:cNvPr id="198" name="Google Shape;198;p25"/>
          <p:cNvPicPr preferRelativeResize="0"/>
          <p:nvPr/>
        </p:nvPicPr>
        <p:blipFill rotWithShape="1">
          <a:blip r:embed="rId20">
            <a:alphaModFix/>
          </a:blip>
          <a:srcRect l="13949" r="16164"/>
          <a:stretch/>
        </p:blipFill>
        <p:spPr>
          <a:xfrm>
            <a:off x="623635" y="632366"/>
            <a:ext cx="1142368" cy="4685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aphicFrame>
        <p:nvGraphicFramePr>
          <p:cNvPr id="203" name="Google Shape;203;p26"/>
          <p:cNvGraphicFramePr/>
          <p:nvPr>
            <p:extLst>
              <p:ext uri="{D42A27DB-BD31-4B8C-83A1-F6EECF244321}">
                <p14:modId xmlns:p14="http://schemas.microsoft.com/office/powerpoint/2010/main" val="1541322631"/>
              </p:ext>
            </p:extLst>
          </p:nvPr>
        </p:nvGraphicFramePr>
        <p:xfrm>
          <a:off x="37248" y="839633"/>
          <a:ext cx="12065868" cy="5729960"/>
        </p:xfrm>
        <a:graphic>
          <a:graphicData uri="http://schemas.openxmlformats.org/drawingml/2006/table">
            <a:tbl>
              <a:tblPr>
                <a:noFill/>
              </a:tblPr>
              <a:tblGrid>
                <a:gridCol w="3016467">
                  <a:extLst>
                    <a:ext uri="{9D8B030D-6E8A-4147-A177-3AD203B41FA5}">
                      <a16:colId xmlns:a16="http://schemas.microsoft.com/office/drawing/2014/main" val="20000"/>
                    </a:ext>
                  </a:extLst>
                </a:gridCol>
                <a:gridCol w="3016467">
                  <a:extLst>
                    <a:ext uri="{9D8B030D-6E8A-4147-A177-3AD203B41FA5}">
                      <a16:colId xmlns:a16="http://schemas.microsoft.com/office/drawing/2014/main" val="20001"/>
                    </a:ext>
                  </a:extLst>
                </a:gridCol>
                <a:gridCol w="3016467">
                  <a:extLst>
                    <a:ext uri="{9D8B030D-6E8A-4147-A177-3AD203B41FA5}">
                      <a16:colId xmlns:a16="http://schemas.microsoft.com/office/drawing/2014/main" val="20002"/>
                    </a:ext>
                  </a:extLst>
                </a:gridCol>
                <a:gridCol w="3016467">
                  <a:extLst>
                    <a:ext uri="{9D8B030D-6E8A-4147-A177-3AD203B41FA5}">
                      <a16:colId xmlns:a16="http://schemas.microsoft.com/office/drawing/2014/main" val="20003"/>
                    </a:ext>
                  </a:extLst>
                </a:gridCol>
              </a:tblGrid>
              <a:tr h="105660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https://github.com/lm-sys/FastChat/blob/main/fastchat/serve/vllm_worker.py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https://github.com/GoogleCloudPlatform/vertex-ai-samples/tree/main/community-content/vertex_vision_model_garden/model_oss/vllm</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3148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5">
                            <a:extLst>
                              <a:ext uri="{A12FA001-AC4F-418D-AE19-62706E023703}">
                                <ahyp:hlinkClr xmlns:ahyp="http://schemas.microsoft.com/office/drawing/2018/hyperlinkcolor" val="tx"/>
                              </a:ext>
                            </a:extLst>
                          </a:hlinkClick>
                        </a:rPr>
                        <a:t>https://github.com/imoneoi/openchat/blob/master/ochat/evaluation/run_eval.py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6">
                            <a:extLst>
                              <a:ext uri="{A12FA001-AC4F-418D-AE19-62706E023703}">
                                <ahyp:hlinkClr xmlns:ahyp="http://schemas.microsoft.com/office/drawing/2018/hyperlinkcolor" val="tx"/>
                              </a:ext>
                            </a:extLst>
                          </a:hlinkClick>
                        </a:rPr>
                        <a:t>https://github.com/leptonai/examples/tree/main/advanced/vllm</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3148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7">
                            <a:extLst>
                              <a:ext uri="{A12FA001-AC4F-418D-AE19-62706E023703}">
                                <ahyp:hlinkClr xmlns:ahyp="http://schemas.microsoft.com/office/drawing/2018/hyperlinkcolor" val="tx"/>
                              </a:ext>
                            </a:extLst>
                          </a:hlinkClick>
                        </a:rPr>
                        <a:t>https://github.com/allenai/open-instruct/blob/main/eval/toxigen/run_eval.py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8">
                            <a:extLst>
                              <a:ext uri="{A12FA001-AC4F-418D-AE19-62706E023703}">
                                <ahyp:hlinkClr xmlns:ahyp="http://schemas.microsoft.com/office/drawing/2018/hyperlinkcolor" val="tx"/>
                              </a:ext>
                            </a:extLst>
                          </a:hlinkClick>
                        </a:rPr>
                        <a:t>https://github.com/facebookresearch/llama-recipes/tree/main/examples/vllm</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73148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9">
                            <a:extLst>
                              <a:ext uri="{A12FA001-AC4F-418D-AE19-62706E023703}">
                                <ahyp:hlinkClr xmlns:ahyp="http://schemas.microsoft.com/office/drawing/2018/hyperlinkcolor" val="tx"/>
                              </a:ext>
                            </a:extLst>
                          </a:hlinkClick>
                        </a:rPr>
                        <a:t>https://github.com/skypilot-org/skypilot/blob/master/llm/vllm/serve.yaml</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0">
                            <a:extLst>
                              <a:ext uri="{A12FA001-AC4F-418D-AE19-62706E023703}">
                                <ahyp:hlinkClr xmlns:ahyp="http://schemas.microsoft.com/office/drawing/2018/hyperlinkcolor" val="tx"/>
                              </a:ext>
                            </a:extLst>
                          </a:hlinkClick>
                        </a:rPr>
                        <a:t>https://github.com/triton-inference-server/tutorials/tree/main/Quick_Deploy/vLLM</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73148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1">
                            <a:extLst>
                              <a:ext uri="{A12FA001-AC4F-418D-AE19-62706E023703}">
                                <ahyp:hlinkClr xmlns:ahyp="http://schemas.microsoft.com/office/drawing/2018/hyperlinkcolor" val="tx"/>
                              </a:ext>
                            </a:extLst>
                          </a:hlinkClick>
                        </a:rPr>
                        <a:t>https://github.com/nlpxucan/WizardLM/blob/main/WizardCoder/src/humaneval_gen_vllm.py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2">
                            <a:extLst>
                              <a:ext uri="{A12FA001-AC4F-418D-AE19-62706E023703}">
                                <ahyp:hlinkClr xmlns:ahyp="http://schemas.microsoft.com/office/drawing/2018/hyperlinkcolor" val="tx"/>
                              </a:ext>
                            </a:extLst>
                          </a:hlinkClick>
                        </a:rPr>
                        <a:t>https://github.com/modal-labs/modal-examples/blob/main/06_gpu_and_ml/vllm_inference.py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73148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3">
                            <a:extLst>
                              <a:ext uri="{A12FA001-AC4F-418D-AE19-62706E023703}">
                                <ahyp:hlinkClr xmlns:ahyp="http://schemas.microsoft.com/office/drawing/2018/hyperlinkcolor" val="tx"/>
                              </a:ext>
                            </a:extLst>
                          </a:hlinkClick>
                        </a:rPr>
                        <a:t>https://github.com/ray-project/ray/blob/master/doc/source/serve/doc_code/vllm_example.py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4">
                            <a:extLst>
                              <a:ext uri="{A12FA001-AC4F-418D-AE19-62706E023703}">
                                <ahyp:hlinkClr xmlns:ahyp="http://schemas.microsoft.com/office/drawing/2018/hyperlinkcolor" val="tx"/>
                              </a:ext>
                            </a:extLst>
                          </a:hlinkClick>
                        </a:rPr>
                        <a:t>https://github.com/replicate/vllm-with-loras</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894040">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5">
                            <a:extLst>
                              <a:ext uri="{A12FA001-AC4F-418D-AE19-62706E023703}">
                                <ahyp:hlinkClr xmlns:ahyp="http://schemas.microsoft.com/office/drawing/2018/hyperlinkcolor" val="tx"/>
                              </a:ext>
                            </a:extLst>
                          </a:hlinkClick>
                        </a:rPr>
                        <a:t>https://github.com/bentoml/OpenLLM/blob/main/openllm-python/src/openllm/models/auto/modeling_vllm_auto.py</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0432FF"/>
                        </a:solidFill>
                      </a:endParaRPr>
                    </a:p>
                  </a:txBody>
                  <a:tcPr marL="121900" marR="121900" marT="121900" marB="12190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u="sng">
                          <a:solidFill>
                            <a:srgbClr val="0432FF"/>
                          </a:solidFill>
                          <a:latin typeface="Consolas"/>
                          <a:ea typeface="Consolas"/>
                          <a:cs typeface="Consolas"/>
                          <a:sym typeface="Consolas"/>
                          <a:hlinkClick r:id="rId16">
                            <a:extLst>
                              <a:ext uri="{A12FA001-AC4F-418D-AE19-62706E023703}">
                                <ahyp:hlinkClr xmlns:ahyp="http://schemas.microsoft.com/office/drawing/2018/hyperlinkcolor" val="tx"/>
                              </a:ext>
                            </a:extLst>
                          </a:hlinkClick>
                        </a:rPr>
                        <a:t>https://github.com/scaleapi/llm-engine/tree/main/model-engine/model_engine_server/inference/vllm</a:t>
                      </a:r>
                      <a:r>
                        <a:rPr lang="en" sz="1100">
                          <a:solidFill>
                            <a:srgbClr val="0432FF"/>
                          </a:solidFill>
                          <a:latin typeface="Consolas"/>
                          <a:ea typeface="Consolas"/>
                          <a:cs typeface="Consolas"/>
                          <a:sym typeface="Consolas"/>
                        </a:rPr>
                        <a:t> </a:t>
                      </a:r>
                      <a:endParaRPr sz="1100">
                        <a:solidFill>
                          <a:srgbClr val="0432FF"/>
                        </a:solidFill>
                        <a:latin typeface="Consolas"/>
                        <a:ea typeface="Consolas"/>
                        <a:cs typeface="Consolas"/>
                        <a:sym typeface="Consolas"/>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04" name="Google Shape;204;p26"/>
          <p:cNvSpPr txBox="1"/>
          <p:nvPr/>
        </p:nvSpPr>
        <p:spPr>
          <a:xfrm>
            <a:off x="750214" y="1011426"/>
            <a:ext cx="2518800" cy="574412"/>
          </a:xfrm>
          <a:prstGeom prst="rect">
            <a:avLst/>
          </a:prstGeom>
          <a:noFill/>
          <a:ln>
            <a:noFill/>
          </a:ln>
        </p:spPr>
        <p:txBody>
          <a:bodyPr spcFirstLastPara="1" wrap="square" lIns="121900" tIns="121900" rIns="121900" bIns="121900" anchor="t" anchorCtr="0">
            <a:spAutoFit/>
          </a:bodyPr>
          <a:lstStyle/>
          <a:p>
            <a:r>
              <a:rPr lang="en" sz="2000" b="1" err="1">
                <a:solidFill>
                  <a:schemeClr val="dk1"/>
                </a:solidFill>
                <a:latin typeface="Lexend" pitchFamily="2" charset="0"/>
                <a:ea typeface="Helvetica Neue"/>
                <a:cs typeface="Helvetica Neue"/>
                <a:sym typeface="Helvetica Neue"/>
              </a:rPr>
              <a:t>lm</a:t>
            </a:r>
            <a:r>
              <a:rPr lang="en" sz="2000" b="1">
                <a:solidFill>
                  <a:schemeClr val="dk1"/>
                </a:solidFill>
                <a:latin typeface="Lexend" pitchFamily="2" charset="0"/>
                <a:ea typeface="Helvetica Neue"/>
                <a:cs typeface="Helvetica Neue"/>
                <a:sym typeface="Helvetica Neue"/>
              </a:rPr>
              <a:t>-sys/</a:t>
            </a:r>
            <a:r>
              <a:rPr lang="en" sz="2000" b="1" err="1">
                <a:solidFill>
                  <a:schemeClr val="dk1"/>
                </a:solidFill>
                <a:latin typeface="Lexend" pitchFamily="2" charset="0"/>
                <a:ea typeface="Helvetica Neue"/>
                <a:cs typeface="Helvetica Neue"/>
                <a:sym typeface="Helvetica Neue"/>
              </a:rPr>
              <a:t>FastChat</a:t>
            </a:r>
            <a:endParaRPr sz="2000" b="1">
              <a:solidFill>
                <a:schemeClr val="dk1"/>
              </a:solidFill>
              <a:latin typeface="Lexend" pitchFamily="2" charset="0"/>
              <a:ea typeface="Helvetica Neue"/>
              <a:cs typeface="Helvetica Neue"/>
              <a:sym typeface="Helvetica Neue"/>
            </a:endParaRPr>
          </a:p>
        </p:txBody>
      </p:sp>
      <p:pic>
        <p:nvPicPr>
          <p:cNvPr id="205" name="Google Shape;205;p26"/>
          <p:cNvPicPr preferRelativeResize="0"/>
          <p:nvPr/>
        </p:nvPicPr>
        <p:blipFill>
          <a:blip r:embed="rId17">
            <a:alphaModFix/>
          </a:blip>
          <a:stretch>
            <a:fillRect/>
          </a:stretch>
        </p:blipFill>
        <p:spPr>
          <a:xfrm>
            <a:off x="170850" y="1005926"/>
            <a:ext cx="611863" cy="591333"/>
          </a:xfrm>
          <a:prstGeom prst="rect">
            <a:avLst/>
          </a:prstGeom>
          <a:noFill/>
          <a:ln>
            <a:noFill/>
          </a:ln>
        </p:spPr>
      </p:pic>
      <p:pic>
        <p:nvPicPr>
          <p:cNvPr id="206" name="Google Shape;206;p26"/>
          <p:cNvPicPr preferRelativeResize="0"/>
          <p:nvPr/>
        </p:nvPicPr>
        <p:blipFill rotWithShape="1">
          <a:blip r:embed="rId18">
            <a:alphaModFix/>
          </a:blip>
          <a:srcRect t="7898" b="7890"/>
          <a:stretch/>
        </p:blipFill>
        <p:spPr>
          <a:xfrm>
            <a:off x="427082" y="1813184"/>
            <a:ext cx="2383169" cy="553635"/>
          </a:xfrm>
          <a:prstGeom prst="rect">
            <a:avLst/>
          </a:prstGeom>
          <a:noFill/>
          <a:ln>
            <a:noFill/>
          </a:ln>
        </p:spPr>
      </p:pic>
      <p:pic>
        <p:nvPicPr>
          <p:cNvPr id="207" name="Google Shape;207;p26"/>
          <p:cNvPicPr preferRelativeResize="0"/>
          <p:nvPr/>
        </p:nvPicPr>
        <p:blipFill>
          <a:blip r:embed="rId19">
            <a:alphaModFix/>
          </a:blip>
          <a:stretch>
            <a:fillRect/>
          </a:stretch>
        </p:blipFill>
        <p:spPr>
          <a:xfrm>
            <a:off x="643365" y="3249251"/>
            <a:ext cx="2005933" cy="553648"/>
          </a:xfrm>
          <a:prstGeom prst="rect">
            <a:avLst/>
          </a:prstGeom>
          <a:noFill/>
          <a:ln>
            <a:noFill/>
          </a:ln>
        </p:spPr>
      </p:pic>
      <p:pic>
        <p:nvPicPr>
          <p:cNvPr id="208" name="Google Shape;208;p26"/>
          <p:cNvPicPr preferRelativeResize="0"/>
          <p:nvPr/>
        </p:nvPicPr>
        <p:blipFill>
          <a:blip r:embed="rId20">
            <a:alphaModFix/>
          </a:blip>
          <a:stretch>
            <a:fillRect/>
          </a:stretch>
        </p:blipFill>
        <p:spPr>
          <a:xfrm>
            <a:off x="668352" y="3969916"/>
            <a:ext cx="524800" cy="524800"/>
          </a:xfrm>
          <a:prstGeom prst="rect">
            <a:avLst/>
          </a:prstGeom>
          <a:noFill/>
          <a:ln>
            <a:noFill/>
          </a:ln>
        </p:spPr>
      </p:pic>
      <p:sp>
        <p:nvSpPr>
          <p:cNvPr id="209" name="Google Shape;209;p26"/>
          <p:cNvSpPr txBox="1"/>
          <p:nvPr/>
        </p:nvSpPr>
        <p:spPr>
          <a:xfrm>
            <a:off x="1077836" y="3946930"/>
            <a:ext cx="1622800" cy="902643"/>
          </a:xfrm>
          <a:prstGeom prst="rect">
            <a:avLst/>
          </a:prstGeom>
          <a:noFill/>
          <a:ln>
            <a:noFill/>
          </a:ln>
        </p:spPr>
        <p:txBody>
          <a:bodyPr spcFirstLastPara="1" wrap="square" lIns="121900" tIns="121900" rIns="121900" bIns="121900" anchor="t" anchorCtr="0">
            <a:spAutoFit/>
          </a:bodyPr>
          <a:lstStyle/>
          <a:p>
            <a:r>
              <a:rPr lang="en" sz="2133" b="1">
                <a:solidFill>
                  <a:schemeClr val="dk1"/>
                </a:solidFill>
                <a:latin typeface="Lexend" pitchFamily="2" charset="0"/>
                <a:ea typeface="Helvetica Neue"/>
                <a:cs typeface="Helvetica Neue"/>
                <a:sym typeface="Helvetica Neue"/>
              </a:rPr>
              <a:t> WizardLM</a:t>
            </a:r>
            <a:endParaRPr sz="2133" b="1">
              <a:solidFill>
                <a:schemeClr val="dk1"/>
              </a:solidFill>
              <a:latin typeface="Lexend" pitchFamily="2" charset="0"/>
              <a:ea typeface="Helvetica Neue"/>
              <a:cs typeface="Helvetica Neue"/>
              <a:sym typeface="Helvetica Neue"/>
            </a:endParaRPr>
          </a:p>
        </p:txBody>
      </p:sp>
      <p:pic>
        <p:nvPicPr>
          <p:cNvPr id="210" name="Google Shape;210;p26"/>
          <p:cNvPicPr preferRelativeResize="0"/>
          <p:nvPr/>
        </p:nvPicPr>
        <p:blipFill>
          <a:blip r:embed="rId21">
            <a:alphaModFix/>
          </a:blip>
          <a:stretch>
            <a:fillRect/>
          </a:stretch>
        </p:blipFill>
        <p:spPr>
          <a:xfrm>
            <a:off x="670638" y="4793772"/>
            <a:ext cx="1850267" cy="422480"/>
          </a:xfrm>
          <a:prstGeom prst="rect">
            <a:avLst/>
          </a:prstGeom>
          <a:noFill/>
          <a:ln>
            <a:noFill/>
          </a:ln>
        </p:spPr>
      </p:pic>
      <p:pic>
        <p:nvPicPr>
          <p:cNvPr id="211" name="Google Shape;211;p26"/>
          <p:cNvPicPr preferRelativeResize="0"/>
          <p:nvPr/>
        </p:nvPicPr>
        <p:blipFill>
          <a:blip r:embed="rId22">
            <a:alphaModFix/>
          </a:blip>
          <a:stretch>
            <a:fillRect/>
          </a:stretch>
        </p:blipFill>
        <p:spPr>
          <a:xfrm>
            <a:off x="664803" y="5430547"/>
            <a:ext cx="1850265" cy="648680"/>
          </a:xfrm>
          <a:prstGeom prst="rect">
            <a:avLst/>
          </a:prstGeom>
          <a:noFill/>
          <a:ln>
            <a:noFill/>
          </a:ln>
        </p:spPr>
      </p:pic>
      <p:pic>
        <p:nvPicPr>
          <p:cNvPr id="212" name="Google Shape;212;p26"/>
          <p:cNvPicPr preferRelativeResize="0"/>
          <p:nvPr/>
        </p:nvPicPr>
        <p:blipFill rotWithShape="1">
          <a:blip r:embed="rId23">
            <a:alphaModFix/>
          </a:blip>
          <a:srcRect l="4906" t="28378" r="4897" b="28382"/>
          <a:stretch/>
        </p:blipFill>
        <p:spPr>
          <a:xfrm>
            <a:off x="6393968" y="970116"/>
            <a:ext cx="2435895" cy="657433"/>
          </a:xfrm>
          <a:prstGeom prst="rect">
            <a:avLst/>
          </a:prstGeom>
          <a:noFill/>
          <a:ln>
            <a:noFill/>
          </a:ln>
        </p:spPr>
      </p:pic>
      <p:pic>
        <p:nvPicPr>
          <p:cNvPr id="213" name="Google Shape;213;p26"/>
          <p:cNvPicPr preferRelativeResize="0"/>
          <p:nvPr/>
        </p:nvPicPr>
        <p:blipFill>
          <a:blip r:embed="rId24">
            <a:alphaModFix/>
          </a:blip>
          <a:stretch>
            <a:fillRect/>
          </a:stretch>
        </p:blipFill>
        <p:spPr>
          <a:xfrm>
            <a:off x="6466632" y="1782118"/>
            <a:ext cx="2290568" cy="637367"/>
          </a:xfrm>
          <a:prstGeom prst="rect">
            <a:avLst/>
          </a:prstGeom>
          <a:noFill/>
          <a:ln>
            <a:noFill/>
          </a:ln>
        </p:spPr>
      </p:pic>
      <p:pic>
        <p:nvPicPr>
          <p:cNvPr id="214" name="Google Shape;214;p26"/>
          <p:cNvPicPr preferRelativeResize="0"/>
          <p:nvPr/>
        </p:nvPicPr>
        <p:blipFill rotWithShape="1">
          <a:blip r:embed="rId25">
            <a:alphaModFix/>
          </a:blip>
          <a:srcRect t="8382"/>
          <a:stretch/>
        </p:blipFill>
        <p:spPr>
          <a:xfrm>
            <a:off x="7006144" y="5390552"/>
            <a:ext cx="1211475" cy="616633"/>
          </a:xfrm>
          <a:prstGeom prst="rect">
            <a:avLst/>
          </a:prstGeom>
          <a:noFill/>
          <a:ln>
            <a:noFill/>
          </a:ln>
        </p:spPr>
      </p:pic>
      <p:pic>
        <p:nvPicPr>
          <p:cNvPr id="215" name="Google Shape;215;p26"/>
          <p:cNvPicPr preferRelativeResize="0"/>
          <p:nvPr/>
        </p:nvPicPr>
        <p:blipFill rotWithShape="1">
          <a:blip r:embed="rId26">
            <a:alphaModFix/>
          </a:blip>
          <a:srcRect t="22674" b="22674"/>
          <a:stretch/>
        </p:blipFill>
        <p:spPr>
          <a:xfrm>
            <a:off x="6608932" y="3208890"/>
            <a:ext cx="2005932" cy="616655"/>
          </a:xfrm>
          <a:prstGeom prst="rect">
            <a:avLst/>
          </a:prstGeom>
          <a:noFill/>
          <a:ln>
            <a:noFill/>
          </a:ln>
        </p:spPr>
      </p:pic>
      <p:pic>
        <p:nvPicPr>
          <p:cNvPr id="216" name="Google Shape;216;p26"/>
          <p:cNvPicPr preferRelativeResize="0"/>
          <p:nvPr/>
        </p:nvPicPr>
        <p:blipFill rotWithShape="1">
          <a:blip r:embed="rId27">
            <a:alphaModFix/>
          </a:blip>
          <a:srcRect l="17128" t="30073" r="17121" b="30077"/>
          <a:stretch/>
        </p:blipFill>
        <p:spPr>
          <a:xfrm>
            <a:off x="6744389" y="2506651"/>
            <a:ext cx="1735053" cy="591333"/>
          </a:xfrm>
          <a:prstGeom prst="rect">
            <a:avLst/>
          </a:prstGeom>
          <a:noFill/>
          <a:ln>
            <a:noFill/>
          </a:ln>
        </p:spPr>
      </p:pic>
      <p:pic>
        <p:nvPicPr>
          <p:cNvPr id="217" name="Google Shape;217;p26"/>
          <p:cNvPicPr preferRelativeResize="0"/>
          <p:nvPr/>
        </p:nvPicPr>
        <p:blipFill rotWithShape="1">
          <a:blip r:embed="rId28">
            <a:alphaModFix/>
          </a:blip>
          <a:srcRect l="24098" t="35456" r="24098" b="35456"/>
          <a:stretch/>
        </p:blipFill>
        <p:spPr>
          <a:xfrm>
            <a:off x="6608960" y="3935864"/>
            <a:ext cx="2005932" cy="591333"/>
          </a:xfrm>
          <a:prstGeom prst="rect">
            <a:avLst/>
          </a:prstGeom>
          <a:noFill/>
          <a:ln>
            <a:noFill/>
          </a:ln>
        </p:spPr>
      </p:pic>
      <p:pic>
        <p:nvPicPr>
          <p:cNvPr id="218" name="Google Shape;218;p26"/>
          <p:cNvPicPr preferRelativeResize="0"/>
          <p:nvPr/>
        </p:nvPicPr>
        <p:blipFill>
          <a:blip r:embed="rId29">
            <a:alphaModFix/>
          </a:blip>
          <a:stretch>
            <a:fillRect/>
          </a:stretch>
        </p:blipFill>
        <p:spPr>
          <a:xfrm>
            <a:off x="6550666" y="4711462"/>
            <a:ext cx="2122535" cy="490377"/>
          </a:xfrm>
          <a:prstGeom prst="rect">
            <a:avLst/>
          </a:prstGeom>
          <a:noFill/>
          <a:ln>
            <a:noFill/>
          </a:ln>
        </p:spPr>
      </p:pic>
      <p:sp>
        <p:nvSpPr>
          <p:cNvPr id="224" name="Google Shape;224;p26"/>
          <p:cNvSpPr txBox="1">
            <a:spLocks noGrp="1"/>
          </p:cNvSpPr>
          <p:nvPr>
            <p:ph type="title"/>
          </p:nvPr>
        </p:nvSpPr>
        <p:spPr>
          <a:xfrm>
            <a:off x="616644" y="449018"/>
            <a:ext cx="10963473" cy="589190"/>
          </a:xfrm>
          <a:prstGeom prst="rect">
            <a:avLst/>
          </a:prstGeom>
        </p:spPr>
        <p:txBody>
          <a:bodyPr spcFirstLastPara="1" wrap="square" lIns="121900" tIns="121900" rIns="121900" bIns="121900" anchor="t" anchorCtr="0">
            <a:normAutofit fontScale="90000"/>
          </a:bodyPr>
          <a:lstStyle/>
          <a:p>
            <a:r>
              <a:rPr lang="en"/>
              <a:t>“Talk is cheap. Show me the code.”</a:t>
            </a:r>
            <a:endParaRPr/>
          </a:p>
        </p:txBody>
      </p:sp>
      <p:sp>
        <p:nvSpPr>
          <p:cNvPr id="222" name="Google Shape;222;p26"/>
          <p:cNvSpPr txBox="1"/>
          <p:nvPr/>
        </p:nvSpPr>
        <p:spPr>
          <a:xfrm>
            <a:off x="543365" y="2552534"/>
            <a:ext cx="3156275" cy="553957"/>
          </a:xfrm>
          <a:prstGeom prst="rect">
            <a:avLst/>
          </a:prstGeom>
          <a:noFill/>
          <a:ln>
            <a:noFill/>
          </a:ln>
        </p:spPr>
        <p:txBody>
          <a:bodyPr spcFirstLastPara="1" wrap="square" lIns="121900" tIns="121900" rIns="121900" bIns="121900" anchor="t" anchorCtr="0">
            <a:spAutoFit/>
          </a:bodyPr>
          <a:lstStyle/>
          <a:p>
            <a:r>
              <a:rPr lang="en" sz="2000" b="1" err="1">
                <a:solidFill>
                  <a:schemeClr val="dk1"/>
                </a:solidFill>
                <a:latin typeface="Lexend" pitchFamily="2" charset="0"/>
                <a:ea typeface="Helvetica Neue"/>
                <a:cs typeface="Helvetica Neue"/>
                <a:sym typeface="Helvetica Neue"/>
              </a:rPr>
              <a:t>allenai</a:t>
            </a:r>
            <a:r>
              <a:rPr lang="en" sz="2000" b="1">
                <a:solidFill>
                  <a:schemeClr val="dk1"/>
                </a:solidFill>
                <a:latin typeface="Lexend" pitchFamily="2" charset="0"/>
                <a:ea typeface="Helvetica Neue"/>
                <a:cs typeface="Helvetica Neue"/>
                <a:sym typeface="Helvetica Neue"/>
              </a:rPr>
              <a:t>/open-instruct</a:t>
            </a:r>
            <a:endParaRPr sz="2000" b="1">
              <a:solidFill>
                <a:schemeClr val="dk1"/>
              </a:solidFill>
              <a:latin typeface="Lexend" pitchFamily="2" charset="0"/>
              <a:ea typeface="Helvetica Neue"/>
              <a:cs typeface="Helvetica Neue"/>
              <a:sym typeface="Helvetica Neue"/>
            </a:endParaRPr>
          </a:p>
        </p:txBody>
      </p:sp>
      <p:pic>
        <p:nvPicPr>
          <p:cNvPr id="223" name="Google Shape;223;p26"/>
          <p:cNvPicPr preferRelativeResize="0"/>
          <p:nvPr/>
        </p:nvPicPr>
        <p:blipFill>
          <a:blip r:embed="rId30">
            <a:alphaModFix/>
          </a:blip>
          <a:stretch>
            <a:fillRect/>
          </a:stretch>
        </p:blipFill>
        <p:spPr>
          <a:xfrm>
            <a:off x="69146" y="2510633"/>
            <a:ext cx="611867" cy="61186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Contributors</a:t>
            </a:r>
            <a:endParaRPr/>
          </a:p>
        </p:txBody>
      </p:sp>
      <p:pic>
        <p:nvPicPr>
          <p:cNvPr id="230" name="Google Shape;230;p27"/>
          <p:cNvPicPr preferRelativeResize="0"/>
          <p:nvPr/>
        </p:nvPicPr>
        <p:blipFill>
          <a:blip r:embed="rId3">
            <a:alphaModFix/>
          </a:blip>
          <a:stretch>
            <a:fillRect/>
          </a:stretch>
        </p:blipFill>
        <p:spPr>
          <a:xfrm>
            <a:off x="4730932" y="1110149"/>
            <a:ext cx="6595712" cy="5399431"/>
          </a:xfrm>
          <a:prstGeom prst="rect">
            <a:avLst/>
          </a:prstGeom>
          <a:noFill/>
          <a:ln>
            <a:noFill/>
          </a:ln>
        </p:spPr>
      </p:pic>
      <p:sp>
        <p:nvSpPr>
          <p:cNvPr id="231" name="Google Shape;231;p27"/>
          <p:cNvSpPr txBox="1"/>
          <p:nvPr/>
        </p:nvSpPr>
        <p:spPr>
          <a:xfrm>
            <a:off x="8779884" y="5684445"/>
            <a:ext cx="654000" cy="447200"/>
          </a:xfrm>
          <a:prstGeom prst="rect">
            <a:avLst/>
          </a:prstGeom>
          <a:noFill/>
          <a:ln>
            <a:noFill/>
          </a:ln>
        </p:spPr>
        <p:txBody>
          <a:bodyPr spcFirstLastPara="1" wrap="square" lIns="121900" tIns="121900" rIns="121900" bIns="121900" anchor="t" anchorCtr="0">
            <a:noAutofit/>
          </a:bodyPr>
          <a:lstStyle/>
          <a:p>
            <a:r>
              <a:rPr lang="en" sz="2400"/>
              <a:t>…</a:t>
            </a:r>
            <a:endParaRPr sz="2400"/>
          </a:p>
        </p:txBody>
      </p:sp>
      <p:sp>
        <p:nvSpPr>
          <p:cNvPr id="232" name="Google Shape;232;p27"/>
          <p:cNvSpPr txBox="1"/>
          <p:nvPr/>
        </p:nvSpPr>
        <p:spPr>
          <a:xfrm>
            <a:off x="695114" y="1820867"/>
            <a:ext cx="3901600" cy="3290800"/>
          </a:xfrm>
          <a:prstGeom prst="rect">
            <a:avLst/>
          </a:prstGeom>
          <a:noFill/>
          <a:ln>
            <a:noFill/>
          </a:ln>
        </p:spPr>
        <p:txBody>
          <a:bodyPr spcFirstLastPara="1" wrap="square" lIns="121900" tIns="121900" rIns="121900" bIns="121900" anchor="t" anchorCtr="0">
            <a:noAutofit/>
          </a:bodyPr>
          <a:lstStyle/>
          <a:p>
            <a:r>
              <a:rPr lang="en" sz="3200">
                <a:latin typeface="Lexend"/>
                <a:ea typeface="Lexend"/>
                <a:cs typeface="Lexend"/>
                <a:sym typeface="Lexend"/>
              </a:rPr>
              <a:t>Thanks to all the </a:t>
            </a:r>
            <a:r>
              <a:rPr lang="en" sz="3200">
                <a:solidFill>
                  <a:schemeClr val="accent1"/>
                </a:solidFill>
                <a:latin typeface="Lexend"/>
                <a:ea typeface="Lexend"/>
                <a:cs typeface="Lexend"/>
                <a:sym typeface="Lexend"/>
              </a:rPr>
              <a:t>contributors</a:t>
            </a:r>
            <a:r>
              <a:rPr lang="en" sz="3200">
                <a:latin typeface="Lexend"/>
                <a:ea typeface="Lexend"/>
                <a:cs typeface="Lexend"/>
                <a:sym typeface="Lexend"/>
              </a:rPr>
              <a:t> who raised issues, participated in discussions, and submitted PRs!</a:t>
            </a:r>
            <a:endParaRPr sz="3200">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30058" y="1047026"/>
            <a:ext cx="2736647" cy="2645789"/>
          </a:xfrm>
          <a:prstGeom prst="rect">
            <a:avLst/>
          </a:prstGeom>
          <a:noFill/>
        </p:spPr>
        <p:txBody>
          <a:bodyPr wrap="none" rtlCol="0">
            <a:spAutoFit/>
          </a:bodyPr>
          <a:lstStyle/>
          <a:p>
            <a:pPr algn="ctr"/>
            <a:r>
              <a:rPr kumimoji="1" lang="en-US" altLang="zh-CN"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20266" y="2969878"/>
            <a:ext cx="9156233" cy="3354765"/>
          </a:xfrm>
          <a:prstGeom prst="rect">
            <a:avLst/>
          </a:prstGeom>
          <a:noFill/>
        </p:spPr>
        <p:txBody>
          <a:bodyPr wrap="square" rtlCol="0">
            <a:spAutoFit/>
          </a:bodyPr>
          <a:lstStyle/>
          <a:p>
            <a:pPr algn="ctr">
              <a:spcBef>
                <a:spcPts val="1799"/>
              </a:spcBef>
              <a:spcAft>
                <a:spcPts val="600"/>
              </a:spcAft>
            </a:pPr>
            <a:r>
              <a:rPr lang="en" altLang="zh-CN" sz="9600" b="1" err="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vLLM</a:t>
            </a:r>
            <a:endParaRPr lang="en" altLang="zh-C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endParaRPr>
          </a:p>
          <a:p>
            <a:pPr algn="ctr">
              <a:spcBef>
                <a:spcPts val="1799"/>
              </a:spcBef>
              <a:spcAft>
                <a:spcPts val="600"/>
              </a:spcAft>
            </a:pPr>
            <a:r>
              <a:rPr lang="zh-CN" altLang="e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调用</a:t>
            </a:r>
            <a:r>
              <a:rPr lang="zh-CN" altLang="en-US"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方式</a:t>
            </a:r>
            <a:endParaRPr lang="en" altLang="zh-CN" sz="72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344037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5773" y="559535"/>
            <a:ext cx="10959192" cy="588960"/>
          </a:xfrm>
        </p:spPr>
        <p:txBody>
          <a:bodyPr>
            <a:normAutofit/>
          </a:bodyPr>
          <a:lstStyle/>
          <a:p>
            <a:r>
              <a:rPr lang="en-US" altLang="zh-CN" err="1"/>
              <a:t>vLLM</a:t>
            </a:r>
            <a:r>
              <a:rPr lang="zh-CN" altLang="en-US"/>
              <a:t> 推理调用方式</a:t>
            </a:r>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pPr algn="l"/>
            <a:r>
              <a:rPr lang="zh-CN" altLang="en-US"/>
              <a:t>根据 </a:t>
            </a:r>
            <a:r>
              <a:rPr lang="en" altLang="zh-CN" err="1"/>
              <a:t>vLLM</a:t>
            </a:r>
            <a:r>
              <a:rPr lang="zh-CN" altLang="en-US"/>
              <a:t> 官方文档，向用户提供了两种调用它的方法，分别是：</a:t>
            </a:r>
          </a:p>
          <a:p>
            <a:pPr lvl="1">
              <a:buFont typeface="Arial" panose="020B0604020202020204" pitchFamily="34" charset="0"/>
              <a:buChar char="•"/>
            </a:pPr>
            <a:r>
              <a:rPr lang="en" altLang="zh-CN"/>
              <a:t>Offline Batched Inference</a:t>
            </a:r>
            <a:r>
              <a:rPr lang="zh-CN" altLang="en"/>
              <a:t>（</a:t>
            </a:r>
            <a:r>
              <a:rPr lang="zh-CN" altLang="en-US"/>
              <a:t>同步，离线批处理）</a:t>
            </a:r>
          </a:p>
          <a:p>
            <a:pPr lvl="1">
              <a:buFont typeface="Arial" panose="020B0604020202020204" pitchFamily="34" charset="0"/>
              <a:buChar char="•"/>
            </a:pPr>
            <a:r>
              <a:rPr lang="en" altLang="zh-CN"/>
              <a:t>API Server For Online Serving</a:t>
            </a:r>
            <a:r>
              <a:rPr lang="zh-CN" altLang="en"/>
              <a:t>（</a:t>
            </a:r>
            <a:r>
              <a:rPr lang="zh-CN" altLang="en-US"/>
              <a:t>异步，在线推理服务）</a:t>
            </a:r>
          </a:p>
        </p:txBody>
      </p:sp>
    </p:spTree>
    <p:extLst>
      <p:ext uri="{BB962C8B-B14F-4D97-AF65-F5344CB8AC3E}">
        <p14:creationId xmlns:p14="http://schemas.microsoft.com/office/powerpoint/2010/main" val="1912522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latin typeface="Lexend" pitchFamily="2" charset="0"/>
              </a:rPr>
              <a:t>User Interface</a:t>
            </a:r>
            <a:endParaRPr>
              <a:latin typeface="Lexend" pitchFamily="2" charset="0"/>
            </a:endParaRPr>
          </a:p>
        </p:txBody>
      </p:sp>
      <p:grpSp>
        <p:nvGrpSpPr>
          <p:cNvPr id="255" name="Google Shape;255;p30"/>
          <p:cNvGrpSpPr/>
          <p:nvPr/>
        </p:nvGrpSpPr>
        <p:grpSpPr>
          <a:xfrm>
            <a:off x="4114449" y="1922367"/>
            <a:ext cx="6918433" cy="828400"/>
            <a:chOff x="3084050" y="1441775"/>
            <a:chExt cx="5188825" cy="621300"/>
          </a:xfrm>
        </p:grpSpPr>
        <p:sp>
          <p:nvSpPr>
            <p:cNvPr id="256" name="Google Shape;256;p30"/>
            <p:cNvSpPr/>
            <p:nvPr/>
          </p:nvSpPr>
          <p:spPr>
            <a:xfrm>
              <a:off x="6280575" y="1441775"/>
              <a:ext cx="1992300" cy="621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LLMEngine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vllm/engine/llm_engine.py</a:t>
              </a:r>
              <a:endParaRPr sz="1000">
                <a:latin typeface="Lexend" pitchFamily="2" charset="0"/>
                <a:ea typeface="Consolas"/>
                <a:cs typeface="Consolas"/>
                <a:sym typeface="Consolas"/>
              </a:endParaRPr>
            </a:p>
          </p:txBody>
        </p:sp>
        <p:cxnSp>
          <p:nvCxnSpPr>
            <p:cNvPr id="257" name="Google Shape;257;p30"/>
            <p:cNvCxnSpPr>
              <a:stCxn id="258" idx="3"/>
              <a:endCxn id="256" idx="1"/>
            </p:cNvCxnSpPr>
            <p:nvPr/>
          </p:nvCxnSpPr>
          <p:spPr>
            <a:xfrm>
              <a:off x="3084050" y="1752425"/>
              <a:ext cx="3196500" cy="600"/>
            </a:xfrm>
            <a:prstGeom prst="bentConnector3">
              <a:avLst>
                <a:gd name="adj1" fmla="val 50000"/>
              </a:avLst>
            </a:prstGeom>
            <a:noFill/>
            <a:ln w="9525" cap="flat" cmpd="sng">
              <a:solidFill>
                <a:schemeClr val="dk2"/>
              </a:solidFill>
              <a:prstDash val="solid"/>
              <a:round/>
              <a:headEnd type="none" w="med" len="med"/>
              <a:tailEnd type="none" w="med" len="med"/>
            </a:ln>
          </p:spPr>
        </p:cxnSp>
      </p:grpSp>
      <p:grpSp>
        <p:nvGrpSpPr>
          <p:cNvPr id="259" name="Google Shape;259;p30"/>
          <p:cNvGrpSpPr/>
          <p:nvPr/>
        </p:nvGrpSpPr>
        <p:grpSpPr>
          <a:xfrm>
            <a:off x="4225649" y="2336534"/>
            <a:ext cx="4150833" cy="2697100"/>
            <a:chOff x="3167450" y="1752400"/>
            <a:chExt cx="3113125" cy="2022825"/>
          </a:xfrm>
        </p:grpSpPr>
        <p:cxnSp>
          <p:nvCxnSpPr>
            <p:cNvPr id="260" name="Google Shape;260;p30"/>
            <p:cNvCxnSpPr>
              <a:stCxn id="261" idx="3"/>
              <a:endCxn id="256" idx="1"/>
            </p:cNvCxnSpPr>
            <p:nvPr/>
          </p:nvCxnSpPr>
          <p:spPr>
            <a:xfrm rot="10800000" flipH="1">
              <a:off x="5887275" y="1752400"/>
              <a:ext cx="393300" cy="15063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262" name="Google Shape;262;p30"/>
            <p:cNvGrpSpPr/>
            <p:nvPr/>
          </p:nvGrpSpPr>
          <p:grpSpPr>
            <a:xfrm>
              <a:off x="3167450" y="2865050"/>
              <a:ext cx="2719825" cy="910175"/>
              <a:chOff x="3167450" y="2865050"/>
              <a:chExt cx="2719825" cy="910175"/>
            </a:xfrm>
          </p:grpSpPr>
          <p:sp>
            <p:nvSpPr>
              <p:cNvPr id="261" name="Google Shape;261;p30"/>
              <p:cNvSpPr/>
              <p:nvPr/>
            </p:nvSpPr>
            <p:spPr>
              <a:xfrm>
                <a:off x="3697575" y="2948050"/>
                <a:ext cx="2189700" cy="621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AsyncLLMEngine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vllm/engine/async_llm_engine.py</a:t>
                </a:r>
                <a:endParaRPr sz="1000">
                  <a:latin typeface="Lexend" pitchFamily="2" charset="0"/>
                  <a:ea typeface="Consolas"/>
                  <a:cs typeface="Consolas"/>
                  <a:sym typeface="Consolas"/>
                </a:endParaRPr>
              </a:p>
            </p:txBody>
          </p:sp>
          <p:cxnSp>
            <p:nvCxnSpPr>
              <p:cNvPr id="263" name="Google Shape;263;p30"/>
              <p:cNvCxnSpPr>
                <a:stCxn id="264" idx="3"/>
                <a:endCxn id="261" idx="1"/>
              </p:cNvCxnSpPr>
              <p:nvPr/>
            </p:nvCxnSpPr>
            <p:spPr>
              <a:xfrm>
                <a:off x="3167450" y="2865050"/>
                <a:ext cx="530100" cy="39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65" name="Google Shape;265;p30"/>
              <p:cNvCxnSpPr>
                <a:stCxn id="266" idx="3"/>
                <a:endCxn id="261" idx="1"/>
              </p:cNvCxnSpPr>
              <p:nvPr/>
            </p:nvCxnSpPr>
            <p:spPr>
              <a:xfrm rot="10800000" flipH="1">
                <a:off x="3167450" y="3258625"/>
                <a:ext cx="530100" cy="516600"/>
              </a:xfrm>
              <a:prstGeom prst="bentConnector3">
                <a:avLst>
                  <a:gd name="adj1" fmla="val 50002"/>
                </a:avLst>
              </a:prstGeom>
              <a:noFill/>
              <a:ln w="9525" cap="flat" cmpd="sng">
                <a:solidFill>
                  <a:schemeClr val="dk2"/>
                </a:solidFill>
                <a:prstDash val="solid"/>
                <a:round/>
                <a:headEnd type="none" w="med" len="med"/>
                <a:tailEnd type="none" w="med" len="med"/>
              </a:ln>
            </p:spPr>
          </p:cxnSp>
        </p:grpSp>
      </p:grpSp>
      <p:grpSp>
        <p:nvGrpSpPr>
          <p:cNvPr id="267" name="Google Shape;267;p30"/>
          <p:cNvGrpSpPr/>
          <p:nvPr/>
        </p:nvGrpSpPr>
        <p:grpSpPr>
          <a:xfrm>
            <a:off x="351866" y="1298775"/>
            <a:ext cx="11498115" cy="4602251"/>
            <a:chOff x="262114" y="974081"/>
            <a:chExt cx="8623586" cy="3451688"/>
          </a:xfrm>
        </p:grpSpPr>
        <p:cxnSp>
          <p:nvCxnSpPr>
            <p:cNvPr id="268" name="Google Shape;268;p30"/>
            <p:cNvCxnSpPr/>
            <p:nvPr/>
          </p:nvCxnSpPr>
          <p:spPr>
            <a:xfrm>
              <a:off x="295200" y="2399413"/>
              <a:ext cx="8590500" cy="0"/>
            </a:xfrm>
            <a:prstGeom prst="straightConnector1">
              <a:avLst/>
            </a:prstGeom>
            <a:noFill/>
            <a:ln w="9525" cap="flat" cmpd="sng">
              <a:solidFill>
                <a:schemeClr val="dk2"/>
              </a:solidFill>
              <a:prstDash val="dot"/>
              <a:round/>
              <a:headEnd type="none" w="med" len="med"/>
              <a:tailEnd type="none" w="med" len="med"/>
            </a:ln>
          </p:spPr>
        </p:cxnSp>
        <p:sp>
          <p:nvSpPr>
            <p:cNvPr id="269" name="Google Shape;269;p30"/>
            <p:cNvSpPr txBox="1"/>
            <p:nvPr/>
          </p:nvSpPr>
          <p:spPr>
            <a:xfrm rot="-5400000">
              <a:off x="-237986" y="1474181"/>
              <a:ext cx="1393800"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Synchronous</a:t>
              </a:r>
              <a:endParaRPr>
                <a:latin typeface="Lexend" pitchFamily="2" charset="0"/>
                <a:ea typeface="Lexend"/>
                <a:cs typeface="Lexend"/>
                <a:sym typeface="Lexend"/>
              </a:endParaRPr>
            </a:p>
          </p:txBody>
        </p:sp>
        <p:sp>
          <p:nvSpPr>
            <p:cNvPr id="270" name="Google Shape;270;p30"/>
            <p:cNvSpPr txBox="1"/>
            <p:nvPr/>
          </p:nvSpPr>
          <p:spPr>
            <a:xfrm rot="16200000">
              <a:off x="-279945" y="3490110"/>
              <a:ext cx="1477719"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Asynchronous</a:t>
              </a:r>
              <a:endParaRPr>
                <a:latin typeface="Lexend" pitchFamily="2" charset="0"/>
                <a:ea typeface="Lexend"/>
                <a:cs typeface="Lexend"/>
                <a:sym typeface="Lexend"/>
              </a:endParaRPr>
            </a:p>
          </p:txBody>
        </p:sp>
      </p:grpSp>
      <p:grpSp>
        <p:nvGrpSpPr>
          <p:cNvPr id="271" name="Google Shape;271;p30"/>
          <p:cNvGrpSpPr/>
          <p:nvPr/>
        </p:nvGrpSpPr>
        <p:grpSpPr>
          <a:xfrm>
            <a:off x="4695065" y="1014301"/>
            <a:ext cx="4775417" cy="5644033"/>
            <a:chOff x="3519512" y="760725"/>
            <a:chExt cx="3581563" cy="4233025"/>
          </a:xfrm>
        </p:grpSpPr>
        <p:cxnSp>
          <p:nvCxnSpPr>
            <p:cNvPr id="272" name="Google Shape;272;p30"/>
            <p:cNvCxnSpPr/>
            <p:nvPr/>
          </p:nvCxnSpPr>
          <p:spPr>
            <a:xfrm>
              <a:off x="3519512" y="1236550"/>
              <a:ext cx="0" cy="3757200"/>
            </a:xfrm>
            <a:prstGeom prst="straightConnector1">
              <a:avLst/>
            </a:prstGeom>
            <a:noFill/>
            <a:ln w="9525" cap="flat" cmpd="sng">
              <a:solidFill>
                <a:schemeClr val="dk2"/>
              </a:solidFill>
              <a:prstDash val="dot"/>
              <a:round/>
              <a:headEnd type="none" w="med" len="med"/>
              <a:tailEnd type="none" w="med" len="med"/>
            </a:ln>
          </p:spPr>
        </p:cxnSp>
        <p:sp>
          <p:nvSpPr>
            <p:cNvPr id="273" name="Google Shape;273;p30"/>
            <p:cNvSpPr txBox="1"/>
            <p:nvPr/>
          </p:nvSpPr>
          <p:spPr>
            <a:xfrm>
              <a:off x="4990575" y="760725"/>
              <a:ext cx="2110500" cy="393600"/>
            </a:xfrm>
            <a:prstGeom prst="rect">
              <a:avLst/>
            </a:prstGeom>
            <a:noFill/>
            <a:ln>
              <a:noFill/>
            </a:ln>
          </p:spPr>
          <p:txBody>
            <a:bodyPr spcFirstLastPara="1" wrap="square" lIns="121900" tIns="121900" rIns="121900" bIns="121900" anchor="t" anchorCtr="0">
              <a:noAutofit/>
            </a:bodyPr>
            <a:lstStyle/>
            <a:p>
              <a:pPr algn="ctr"/>
              <a:r>
                <a:rPr lang="en" sz="2000">
                  <a:latin typeface="Lexend" pitchFamily="2" charset="0"/>
                  <a:ea typeface="Lexend"/>
                  <a:cs typeface="Lexend"/>
                  <a:sym typeface="Lexend"/>
                </a:rPr>
                <a:t>Developer Interface</a:t>
              </a:r>
              <a:br>
                <a:rPr lang="en" sz="2000">
                  <a:latin typeface="Lexend" pitchFamily="2" charset="0"/>
                  <a:ea typeface="Lexend"/>
                  <a:cs typeface="Lexend"/>
                  <a:sym typeface="Lexend"/>
                </a:rPr>
              </a:br>
              <a:r>
                <a:rPr lang="en" sz="1050" err="1">
                  <a:solidFill>
                    <a:schemeClr val="dk1"/>
                  </a:solidFill>
                  <a:latin typeface="Lexend" pitchFamily="2" charset="0"/>
                  <a:ea typeface="Consolas"/>
                  <a:cs typeface="Consolas"/>
                  <a:sym typeface="Consolas"/>
                </a:rPr>
                <a:t>vllm</a:t>
              </a:r>
              <a:r>
                <a:rPr lang="en" sz="1050">
                  <a:solidFill>
                    <a:schemeClr val="dk1"/>
                  </a:solidFill>
                  <a:latin typeface="Lexend" pitchFamily="2" charset="0"/>
                  <a:ea typeface="Consolas"/>
                  <a:cs typeface="Consolas"/>
                  <a:sym typeface="Consolas"/>
                </a:rPr>
                <a:t>/engine</a:t>
              </a:r>
              <a:endParaRPr sz="2000">
                <a:latin typeface="Lexend" pitchFamily="2" charset="0"/>
                <a:ea typeface="Lexend"/>
                <a:cs typeface="Lexend"/>
                <a:sym typeface="Lexend"/>
              </a:endParaRPr>
            </a:p>
          </p:txBody>
        </p:sp>
      </p:grpSp>
      <p:grpSp>
        <p:nvGrpSpPr>
          <p:cNvPr id="274" name="Google Shape;274;p30"/>
          <p:cNvGrpSpPr/>
          <p:nvPr/>
        </p:nvGrpSpPr>
        <p:grpSpPr>
          <a:xfrm>
            <a:off x="1083648" y="4345000"/>
            <a:ext cx="3848800" cy="2104800"/>
            <a:chOff x="810950" y="3258750"/>
            <a:chExt cx="2886600" cy="1578600"/>
          </a:xfrm>
        </p:grpSpPr>
        <p:cxnSp>
          <p:nvCxnSpPr>
            <p:cNvPr id="275" name="Google Shape;275;p30"/>
            <p:cNvCxnSpPr>
              <a:stCxn id="276" idx="3"/>
              <a:endCxn id="261" idx="1"/>
            </p:cNvCxnSpPr>
            <p:nvPr/>
          </p:nvCxnSpPr>
          <p:spPr>
            <a:xfrm rot="10800000" flipH="1">
              <a:off x="3167450" y="3258750"/>
              <a:ext cx="530100" cy="1381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276" name="Google Shape;276;p30"/>
            <p:cNvSpPr/>
            <p:nvPr/>
          </p:nvSpPr>
          <p:spPr>
            <a:xfrm>
              <a:off x="810950" y="4443750"/>
              <a:ext cx="2356500" cy="3936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Lexend"/>
                  <a:cs typeface="Lexend"/>
                  <a:sym typeface="Lexend"/>
                </a:rPr>
                <a:t>User custom server</a:t>
              </a:r>
              <a:endParaRPr sz="1000">
                <a:latin typeface="Lexend" pitchFamily="2" charset="0"/>
                <a:ea typeface="Lexend"/>
                <a:cs typeface="Lexend"/>
                <a:sym typeface="Lexend"/>
              </a:endParaRPr>
            </a:p>
          </p:txBody>
        </p:sp>
      </p:grpSp>
      <p:sp>
        <p:nvSpPr>
          <p:cNvPr id="277" name="Google Shape;277;p30"/>
          <p:cNvSpPr txBox="1"/>
          <p:nvPr/>
        </p:nvSpPr>
        <p:spPr>
          <a:xfrm>
            <a:off x="8196346" y="2806700"/>
            <a:ext cx="3998000" cy="1858400"/>
          </a:xfrm>
          <a:prstGeom prst="rect">
            <a:avLst/>
          </a:prstGeom>
          <a:noFill/>
          <a:ln>
            <a:noFill/>
          </a:ln>
        </p:spPr>
        <p:txBody>
          <a:bodyPr spcFirstLastPara="1" wrap="square" lIns="121900" tIns="121900" rIns="121900" bIns="121900" anchor="t" anchorCtr="0">
            <a:noAutofit/>
          </a:bodyPr>
          <a:lstStyle/>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add_request()</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abort_request()</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step() → List[ReaquestOutput]</a:t>
            </a:r>
            <a:endParaRPr sz="1200">
              <a:latin typeface="Lexend" pitchFamily="2" charset="0"/>
              <a:ea typeface="Consolas"/>
              <a:cs typeface="Consolas"/>
              <a:sym typeface="Consolas"/>
            </a:endParaRPr>
          </a:p>
          <a:p>
            <a:pPr marL="243834" indent="-206582">
              <a:buClr>
                <a:schemeClr val="dk1"/>
              </a:buClr>
              <a:buSzPts val="1000"/>
              <a:buFont typeface="Lexend"/>
              <a:buChar char="●"/>
            </a:pPr>
            <a:r>
              <a:rPr lang="en" sz="1100" i="1">
                <a:solidFill>
                  <a:schemeClr val="dk1"/>
                </a:solidFill>
                <a:latin typeface="Lexend" pitchFamily="2" charset="0"/>
                <a:ea typeface="Lexend"/>
                <a:cs typeface="Lexend"/>
                <a:sym typeface="Lexend"/>
              </a:rPr>
              <a:t>Stream one token output for a batch of requests</a:t>
            </a:r>
            <a:endParaRPr sz="1100" i="1">
              <a:latin typeface="Lexend" pitchFamily="2" charset="0"/>
              <a:ea typeface="Consolas"/>
              <a:cs typeface="Consolas"/>
              <a:sym typeface="Consolas"/>
            </a:endParaRPr>
          </a:p>
        </p:txBody>
      </p:sp>
      <p:sp>
        <p:nvSpPr>
          <p:cNvPr id="278" name="Google Shape;278;p30"/>
          <p:cNvSpPr txBox="1"/>
          <p:nvPr/>
        </p:nvSpPr>
        <p:spPr>
          <a:xfrm>
            <a:off x="5034048" y="4846667"/>
            <a:ext cx="3196000" cy="1858400"/>
          </a:xfrm>
          <a:prstGeom prst="rect">
            <a:avLst/>
          </a:prstGeom>
          <a:noFill/>
          <a:ln>
            <a:noFill/>
          </a:ln>
        </p:spPr>
        <p:txBody>
          <a:bodyPr spcFirstLastPara="1" wrap="square" lIns="121900" tIns="121900" rIns="121900" bIns="121900" anchor="t" anchorCtr="0">
            <a:noAutofit/>
          </a:bodyPr>
          <a:lstStyle/>
          <a:p>
            <a:r>
              <a:rPr lang="en" sz="1200" b="1">
                <a:latin typeface="Lexend" pitchFamily="2" charset="0"/>
                <a:ea typeface="Consolas"/>
                <a:cs typeface="Consolas"/>
                <a:sym typeface="Consolas"/>
              </a:rPr>
              <a:t>async def</a:t>
            </a:r>
            <a:r>
              <a:rPr lang="en" sz="1200">
                <a:latin typeface="Lexend" pitchFamily="2" charset="0"/>
                <a:ea typeface="Consolas"/>
                <a:cs typeface="Consolas"/>
                <a:sym typeface="Consolas"/>
              </a:rPr>
              <a:t> generate()</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async def</a:t>
            </a:r>
            <a:r>
              <a:rPr lang="en" sz="1200">
                <a:latin typeface="Lexend" pitchFamily="2" charset="0"/>
                <a:ea typeface="Consolas"/>
                <a:cs typeface="Consolas"/>
                <a:sym typeface="Consolas"/>
              </a:rPr>
              <a:t> abort()</a:t>
            </a:r>
            <a:endParaRPr sz="1200">
              <a:latin typeface="Lexend" pitchFamily="2" charset="0"/>
              <a:ea typeface="Consolas"/>
              <a:cs typeface="Consolas"/>
              <a:sym typeface="Consolas"/>
            </a:endParaRPr>
          </a:p>
          <a:p>
            <a:r>
              <a:rPr lang="en" sz="1200">
                <a:latin typeface="Lexend" pitchFamily="2" charset="0"/>
                <a:ea typeface="Consolas"/>
                <a:cs typeface="Consolas"/>
                <a:sym typeface="Consolas"/>
              </a:rPr>
              <a:t>+ background engine loop</a:t>
            </a:r>
            <a:endParaRPr sz="1200">
              <a:latin typeface="Lexend" pitchFamily="2" charset="0"/>
              <a:ea typeface="Consolas"/>
              <a:cs typeface="Consolas"/>
              <a:sym typeface="Consolas"/>
            </a:endParaRPr>
          </a:p>
        </p:txBody>
      </p:sp>
      <p:grpSp>
        <p:nvGrpSpPr>
          <p:cNvPr id="279" name="Google Shape;279;p30"/>
          <p:cNvGrpSpPr/>
          <p:nvPr/>
        </p:nvGrpSpPr>
        <p:grpSpPr>
          <a:xfrm>
            <a:off x="1083648" y="1014301"/>
            <a:ext cx="3142000" cy="4775547"/>
            <a:chOff x="810950" y="760725"/>
            <a:chExt cx="2356500" cy="3581660"/>
          </a:xfrm>
        </p:grpSpPr>
        <p:sp>
          <p:nvSpPr>
            <p:cNvPr id="258" name="Google Shape;258;p30"/>
            <p:cNvSpPr/>
            <p:nvPr/>
          </p:nvSpPr>
          <p:spPr>
            <a:xfrm>
              <a:off x="894350" y="1441775"/>
              <a:ext cx="21897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LLM</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vllm/entrypoints/llm.py</a:t>
              </a:r>
              <a:endParaRPr sz="1000">
                <a:latin typeface="Lexend" pitchFamily="2" charset="0"/>
                <a:ea typeface="Consolas"/>
                <a:cs typeface="Consolas"/>
                <a:sym typeface="Consolas"/>
              </a:endParaRPr>
            </a:p>
          </p:txBody>
        </p:sp>
        <p:sp>
          <p:nvSpPr>
            <p:cNvPr id="264" name="Google Shape;264;p30"/>
            <p:cNvSpPr/>
            <p:nvPr/>
          </p:nvSpPr>
          <p:spPr>
            <a:xfrm>
              <a:off x="810950" y="2554400"/>
              <a:ext cx="23565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api_server</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vllm/entrypoints/api_server.py</a:t>
              </a:r>
              <a:endParaRPr sz="1000">
                <a:latin typeface="Lexend" pitchFamily="2" charset="0"/>
                <a:ea typeface="Consolas"/>
                <a:cs typeface="Consolas"/>
                <a:sym typeface="Consolas"/>
              </a:endParaRPr>
            </a:p>
          </p:txBody>
        </p:sp>
        <p:sp>
          <p:nvSpPr>
            <p:cNvPr id="266" name="Google Shape;266;p30"/>
            <p:cNvSpPr/>
            <p:nvPr/>
          </p:nvSpPr>
          <p:spPr>
            <a:xfrm>
              <a:off x="810950" y="3464575"/>
              <a:ext cx="23565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openai_api_server</a:t>
              </a:r>
              <a:endParaRPr>
                <a:solidFill>
                  <a:schemeClr val="dk1"/>
                </a:solidFill>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vllm/entrypoints/openai/api_server.py</a:t>
              </a:r>
              <a:endParaRPr sz="1000">
                <a:latin typeface="Lexend" pitchFamily="2" charset="0"/>
                <a:ea typeface="Consolas"/>
                <a:cs typeface="Consolas"/>
                <a:sym typeface="Consolas"/>
              </a:endParaRPr>
            </a:p>
          </p:txBody>
        </p:sp>
        <p:sp>
          <p:nvSpPr>
            <p:cNvPr id="280" name="Google Shape;280;p30"/>
            <p:cNvSpPr txBox="1"/>
            <p:nvPr/>
          </p:nvSpPr>
          <p:spPr>
            <a:xfrm>
              <a:off x="933950" y="760725"/>
              <a:ext cx="2110500" cy="393600"/>
            </a:xfrm>
            <a:prstGeom prst="rect">
              <a:avLst/>
            </a:prstGeom>
            <a:noFill/>
            <a:ln>
              <a:noFill/>
            </a:ln>
          </p:spPr>
          <p:txBody>
            <a:bodyPr spcFirstLastPara="1" wrap="square" lIns="121900" tIns="121900" rIns="121900" bIns="121900" anchor="t" anchorCtr="0">
              <a:noAutofit/>
            </a:bodyPr>
            <a:lstStyle/>
            <a:p>
              <a:pPr algn="ctr"/>
              <a:r>
                <a:rPr lang="en" sz="2000">
                  <a:latin typeface="Lexend" pitchFamily="2" charset="0"/>
                  <a:ea typeface="Lexend"/>
                  <a:cs typeface="Lexend"/>
                  <a:sym typeface="Lexend"/>
                </a:rPr>
                <a:t>End-user Interface</a:t>
              </a:r>
              <a:br>
                <a:rPr lang="en" sz="2000">
                  <a:latin typeface="Lexend" pitchFamily="2" charset="0"/>
                  <a:ea typeface="Lexend"/>
                  <a:cs typeface="Lexend"/>
                  <a:sym typeface="Lexend"/>
                </a:rPr>
              </a:br>
              <a:r>
                <a:rPr lang="en" sz="1050" err="1">
                  <a:solidFill>
                    <a:schemeClr val="dk1"/>
                  </a:solidFill>
                  <a:latin typeface="Lexend" pitchFamily="2" charset="0"/>
                  <a:ea typeface="Consolas"/>
                  <a:cs typeface="Consolas"/>
                  <a:sym typeface="Consolas"/>
                </a:rPr>
                <a:t>vllm</a:t>
              </a:r>
              <a:r>
                <a:rPr lang="en" sz="1050">
                  <a:solidFill>
                    <a:schemeClr val="dk1"/>
                  </a:solidFill>
                  <a:latin typeface="Lexend" pitchFamily="2" charset="0"/>
                  <a:ea typeface="Consolas"/>
                  <a:cs typeface="Consolas"/>
                  <a:sym typeface="Consolas"/>
                </a:rPr>
                <a:t>/</a:t>
              </a:r>
              <a:r>
                <a:rPr lang="en" sz="1050" err="1">
                  <a:solidFill>
                    <a:schemeClr val="dk1"/>
                  </a:solidFill>
                  <a:latin typeface="Lexend" pitchFamily="2" charset="0"/>
                  <a:ea typeface="Consolas"/>
                  <a:cs typeface="Consolas"/>
                  <a:sym typeface="Consolas"/>
                </a:rPr>
                <a:t>entrypoints</a:t>
              </a:r>
              <a:endParaRPr sz="2000">
                <a:latin typeface="Lexend" pitchFamily="2" charset="0"/>
                <a:ea typeface="Lexend"/>
                <a:cs typeface="Lexend"/>
                <a:sym typeface="Lexend"/>
              </a:endParaRPr>
            </a:p>
          </p:txBody>
        </p:sp>
        <p:sp>
          <p:nvSpPr>
            <p:cNvPr id="281" name="Google Shape;281;p30"/>
            <p:cNvSpPr txBox="1"/>
            <p:nvPr/>
          </p:nvSpPr>
          <p:spPr>
            <a:xfrm>
              <a:off x="1180725" y="2000600"/>
              <a:ext cx="16293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Batched inference</a:t>
              </a:r>
              <a:endParaRPr sz="1100" i="1">
                <a:solidFill>
                  <a:schemeClr val="dk1"/>
                </a:solidFill>
                <a:latin typeface="Lexend" pitchFamily="2" charset="0"/>
                <a:ea typeface="Lexend"/>
                <a:cs typeface="Lexend"/>
                <a:sym typeface="Lexend"/>
              </a:endParaRPr>
            </a:p>
          </p:txBody>
        </p:sp>
        <p:sp>
          <p:nvSpPr>
            <p:cNvPr id="282" name="Google Shape;282;p30"/>
            <p:cNvSpPr txBox="1"/>
            <p:nvPr/>
          </p:nvSpPr>
          <p:spPr>
            <a:xfrm>
              <a:off x="1076100" y="3108400"/>
              <a:ext cx="18387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Simple demo API server</a:t>
              </a:r>
              <a:endParaRPr sz="1100" i="1">
                <a:solidFill>
                  <a:schemeClr val="dk1"/>
                </a:solidFill>
                <a:latin typeface="Lexend" pitchFamily="2" charset="0"/>
                <a:ea typeface="Lexend"/>
                <a:cs typeface="Lexend"/>
                <a:sym typeface="Lexend"/>
              </a:endParaRPr>
            </a:p>
          </p:txBody>
        </p:sp>
        <p:sp>
          <p:nvSpPr>
            <p:cNvPr id="283" name="Google Shape;283;p30"/>
            <p:cNvSpPr txBox="1"/>
            <p:nvPr/>
          </p:nvSpPr>
          <p:spPr>
            <a:xfrm>
              <a:off x="894350" y="4019250"/>
              <a:ext cx="21897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OpenAI-compatible API server</a:t>
              </a:r>
              <a:endParaRPr sz="1100" i="1">
                <a:solidFill>
                  <a:schemeClr val="dk1"/>
                </a:solidFill>
                <a:latin typeface="Lexend" pitchFamily="2" charset="0"/>
                <a:ea typeface="Lexend"/>
                <a:cs typeface="Lexend"/>
                <a:sym typeface="Lexen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p:nvPr/>
        </p:nvSpPr>
        <p:spPr>
          <a:xfrm>
            <a:off x="1451614" y="2334300"/>
            <a:ext cx="9321600" cy="3081600"/>
          </a:xfrm>
          <a:prstGeom prst="foldedCorner">
            <a:avLst>
              <a:gd name="adj" fmla="val 16667"/>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52" name="Google Shape;152;p23"/>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vLLM API (1): </a:t>
            </a:r>
            <a:r>
              <a:rPr lang="en">
                <a:latin typeface="Consolas"/>
                <a:ea typeface="Consolas"/>
                <a:cs typeface="Consolas"/>
                <a:sym typeface="Consolas"/>
              </a:rPr>
              <a:t>LLM</a:t>
            </a:r>
            <a:r>
              <a:rPr lang="en"/>
              <a:t> class</a:t>
            </a:r>
            <a:endParaRPr/>
          </a:p>
        </p:txBody>
      </p:sp>
      <p:sp>
        <p:nvSpPr>
          <p:cNvPr id="154" name="Google Shape;154;p23"/>
          <p:cNvSpPr txBox="1"/>
          <p:nvPr/>
        </p:nvSpPr>
        <p:spPr>
          <a:xfrm>
            <a:off x="1121981" y="2330400"/>
            <a:ext cx="10122400" cy="2851200"/>
          </a:xfrm>
          <a:prstGeom prst="rect">
            <a:avLst/>
          </a:prstGeom>
          <a:noFill/>
          <a:ln>
            <a:noFill/>
          </a:ln>
        </p:spPr>
        <p:txBody>
          <a:bodyPr spcFirstLastPara="1" wrap="square" lIns="609600" tIns="121900" rIns="609600" bIns="121900" anchor="ctr" anchorCtr="0">
            <a:noAutofit/>
          </a:bodyPr>
          <a:lstStyle/>
          <a:p>
            <a:r>
              <a:rPr lang="en" sz="2133">
                <a:solidFill>
                  <a:srgbClr val="0000AA"/>
                </a:solidFill>
                <a:highlight>
                  <a:srgbClr val="FFFFFF"/>
                </a:highlight>
                <a:latin typeface="Consolas"/>
                <a:ea typeface="Consolas"/>
                <a:cs typeface="Consolas"/>
                <a:sym typeface="Consolas"/>
              </a:rPr>
              <a:t>from</a:t>
            </a:r>
            <a:r>
              <a:rPr lang="en" sz="2133">
                <a:solidFill>
                  <a:srgbClr val="333333"/>
                </a:solidFill>
                <a:highlight>
                  <a:srgbClr val="FFFFFF"/>
                </a:highlight>
                <a:latin typeface="Consolas"/>
                <a:ea typeface="Consolas"/>
                <a:cs typeface="Consolas"/>
                <a:sym typeface="Consolas"/>
              </a:rPr>
              <a:t> </a:t>
            </a:r>
            <a:r>
              <a:rPr lang="en" sz="2133" u="sng">
                <a:solidFill>
                  <a:srgbClr val="00AAAA"/>
                </a:solidFill>
                <a:highlight>
                  <a:srgbClr val="FFFFFF"/>
                </a:highlight>
                <a:latin typeface="Consolas"/>
                <a:ea typeface="Consolas"/>
                <a:cs typeface="Consolas"/>
                <a:sym typeface="Consolas"/>
              </a:rPr>
              <a:t>vllm</a:t>
            </a:r>
            <a:r>
              <a:rPr lang="en" sz="2133">
                <a:solidFill>
                  <a:srgbClr val="333333"/>
                </a:solidFill>
                <a:highlight>
                  <a:srgbClr val="FFFFFF"/>
                </a:highlight>
                <a:latin typeface="Consolas"/>
                <a:ea typeface="Consolas"/>
                <a:cs typeface="Consolas"/>
                <a:sym typeface="Consolas"/>
              </a:rPr>
              <a:t> </a:t>
            </a:r>
            <a:r>
              <a:rPr lang="en" sz="2133">
                <a:solidFill>
                  <a:srgbClr val="0000AA"/>
                </a:solidFill>
                <a:highlight>
                  <a:srgbClr val="FFFFFF"/>
                </a:highlight>
                <a:latin typeface="Consolas"/>
                <a:ea typeface="Consolas"/>
                <a:cs typeface="Consolas"/>
                <a:sym typeface="Consolas"/>
              </a:rPr>
              <a:t>import</a:t>
            </a:r>
            <a:r>
              <a:rPr lang="en" sz="2133">
                <a:solidFill>
                  <a:srgbClr val="333333"/>
                </a:solidFill>
                <a:highlight>
                  <a:srgbClr val="FFFFFF"/>
                </a:highlight>
                <a:latin typeface="Consolas"/>
                <a:ea typeface="Consolas"/>
                <a:cs typeface="Consolas"/>
                <a:sym typeface="Consolas"/>
              </a:rPr>
              <a:t> </a:t>
            </a:r>
            <a:r>
              <a:rPr lang="en" sz="2133">
                <a:solidFill>
                  <a:srgbClr val="A64D79"/>
                </a:solidFill>
                <a:highlight>
                  <a:srgbClr val="FFFFFF"/>
                </a:highlight>
                <a:latin typeface="Consolas"/>
                <a:ea typeface="Consolas"/>
                <a:cs typeface="Consolas"/>
                <a:sym typeface="Consolas"/>
              </a:rPr>
              <a:t>LLM</a:t>
            </a:r>
            <a:endParaRPr sz="2133">
              <a:solidFill>
                <a:srgbClr val="A64D79"/>
              </a:solidFill>
              <a:highlight>
                <a:srgbClr val="FFFFFF"/>
              </a:highlight>
              <a:latin typeface="Consolas"/>
              <a:ea typeface="Consolas"/>
              <a:cs typeface="Consolas"/>
              <a:sym typeface="Consolas"/>
            </a:endParaRPr>
          </a:p>
          <a:p>
            <a:endParaRPr sz="2133">
              <a:solidFill>
                <a:srgbClr val="333333"/>
              </a:solidFill>
              <a:highlight>
                <a:srgbClr val="FFFFFF"/>
              </a:highlight>
              <a:latin typeface="Consolas"/>
              <a:ea typeface="Consolas"/>
              <a:cs typeface="Consolas"/>
              <a:sym typeface="Consolas"/>
            </a:endParaRPr>
          </a:p>
          <a:p>
            <a:r>
              <a:rPr lang="en" sz="2133" i="1">
                <a:solidFill>
                  <a:srgbClr val="AAAAAA"/>
                </a:solidFill>
                <a:highlight>
                  <a:srgbClr val="FFFFFF"/>
                </a:highlight>
                <a:latin typeface="Consolas"/>
                <a:ea typeface="Consolas"/>
                <a:cs typeface="Consolas"/>
                <a:sym typeface="Consolas"/>
              </a:rPr>
              <a:t># Example prompts.</a:t>
            </a:r>
            <a:endParaRPr sz="2133">
              <a:solidFill>
                <a:srgbClr val="333333"/>
              </a:solidFill>
              <a:highlight>
                <a:srgbClr val="FFFFFF"/>
              </a:highlight>
              <a:latin typeface="Consolas"/>
              <a:ea typeface="Consolas"/>
              <a:cs typeface="Consolas"/>
              <a:sym typeface="Consolas"/>
            </a:endParaRPr>
          </a:p>
          <a:p>
            <a:r>
              <a:rPr lang="en" sz="2133">
                <a:solidFill>
                  <a:srgbClr val="333333"/>
                </a:solidFill>
                <a:highlight>
                  <a:srgbClr val="FFFFFF"/>
                </a:highlight>
                <a:latin typeface="Consolas"/>
                <a:ea typeface="Consolas"/>
                <a:cs typeface="Consolas"/>
                <a:sym typeface="Consolas"/>
              </a:rPr>
              <a:t>prompts = [</a:t>
            </a:r>
            <a:r>
              <a:rPr lang="en" sz="2133">
                <a:solidFill>
                  <a:srgbClr val="AA5500"/>
                </a:solidFill>
                <a:highlight>
                  <a:srgbClr val="FFFFFF"/>
                </a:highlight>
                <a:latin typeface="Consolas"/>
                <a:ea typeface="Consolas"/>
                <a:cs typeface="Consolas"/>
                <a:sym typeface="Consolas"/>
              </a:rPr>
              <a:t>"Hello, my name is"</a:t>
            </a:r>
            <a:r>
              <a:rPr lang="en" sz="2133">
                <a:solidFill>
                  <a:srgbClr val="333333"/>
                </a:solidFill>
                <a:highlight>
                  <a:srgbClr val="FFFFFF"/>
                </a:highlight>
                <a:latin typeface="Consolas"/>
                <a:ea typeface="Consolas"/>
                <a:cs typeface="Consolas"/>
                <a:sym typeface="Consolas"/>
              </a:rPr>
              <a:t>, </a:t>
            </a:r>
            <a:r>
              <a:rPr lang="en" sz="2133">
                <a:solidFill>
                  <a:srgbClr val="AA5500"/>
                </a:solidFill>
                <a:highlight>
                  <a:srgbClr val="FFFFFF"/>
                </a:highlight>
                <a:latin typeface="Consolas"/>
                <a:ea typeface="Consolas"/>
                <a:cs typeface="Consolas"/>
                <a:sym typeface="Consolas"/>
              </a:rPr>
              <a:t>"The capital of France is"</a:t>
            </a:r>
            <a:r>
              <a:rPr lang="en" sz="2133">
                <a:solidFill>
                  <a:srgbClr val="333333"/>
                </a:solidFill>
                <a:highlight>
                  <a:srgbClr val="FFFFFF"/>
                </a:highlight>
                <a:latin typeface="Consolas"/>
                <a:ea typeface="Consolas"/>
                <a:cs typeface="Consolas"/>
                <a:sym typeface="Consolas"/>
              </a:rPr>
              <a:t>]</a:t>
            </a:r>
            <a:endParaRPr sz="2133">
              <a:solidFill>
                <a:srgbClr val="333333"/>
              </a:solidFill>
              <a:highlight>
                <a:srgbClr val="FFFFFF"/>
              </a:highlight>
              <a:latin typeface="Consolas"/>
              <a:ea typeface="Consolas"/>
              <a:cs typeface="Consolas"/>
              <a:sym typeface="Consolas"/>
            </a:endParaRPr>
          </a:p>
          <a:p>
            <a:r>
              <a:rPr lang="en" sz="2133" i="1">
                <a:solidFill>
                  <a:srgbClr val="AAAAAA"/>
                </a:solidFill>
                <a:highlight>
                  <a:srgbClr val="FFFFFF"/>
                </a:highlight>
                <a:latin typeface="Consolas"/>
                <a:ea typeface="Consolas"/>
                <a:cs typeface="Consolas"/>
                <a:sym typeface="Consolas"/>
              </a:rPr>
              <a:t># Create an LLM with HF model name.</a:t>
            </a:r>
            <a:endParaRPr sz="2133">
              <a:solidFill>
                <a:srgbClr val="333333"/>
              </a:solidFill>
              <a:highlight>
                <a:srgbClr val="FFFFFF"/>
              </a:highlight>
              <a:latin typeface="Consolas"/>
              <a:ea typeface="Consolas"/>
              <a:cs typeface="Consolas"/>
              <a:sym typeface="Consolas"/>
            </a:endParaRPr>
          </a:p>
          <a:p>
            <a:r>
              <a:rPr lang="en" sz="2133">
                <a:solidFill>
                  <a:srgbClr val="333333"/>
                </a:solidFill>
                <a:highlight>
                  <a:srgbClr val="FFFFFF"/>
                </a:highlight>
                <a:latin typeface="Consolas"/>
                <a:ea typeface="Consolas"/>
                <a:cs typeface="Consolas"/>
                <a:sym typeface="Consolas"/>
              </a:rPr>
              <a:t>llm = </a:t>
            </a:r>
            <a:r>
              <a:rPr lang="en" sz="2133">
                <a:solidFill>
                  <a:srgbClr val="A64D79"/>
                </a:solidFill>
                <a:highlight>
                  <a:srgbClr val="FFFFFF"/>
                </a:highlight>
                <a:latin typeface="Consolas"/>
                <a:ea typeface="Consolas"/>
                <a:cs typeface="Consolas"/>
                <a:sym typeface="Consolas"/>
              </a:rPr>
              <a:t>LLM</a:t>
            </a:r>
            <a:r>
              <a:rPr lang="en" sz="2133">
                <a:solidFill>
                  <a:srgbClr val="333333"/>
                </a:solidFill>
                <a:highlight>
                  <a:srgbClr val="FFFFFF"/>
                </a:highlight>
                <a:latin typeface="Consolas"/>
                <a:ea typeface="Consolas"/>
                <a:cs typeface="Consolas"/>
                <a:sym typeface="Consolas"/>
              </a:rPr>
              <a:t>(model=</a:t>
            </a:r>
            <a:r>
              <a:rPr lang="en" sz="2133">
                <a:solidFill>
                  <a:srgbClr val="AA5500"/>
                </a:solidFill>
                <a:highlight>
                  <a:srgbClr val="FFFFFF"/>
                </a:highlight>
                <a:latin typeface="Consolas"/>
                <a:ea typeface="Consolas"/>
                <a:cs typeface="Consolas"/>
                <a:sym typeface="Consolas"/>
              </a:rPr>
              <a:t>"meta-llama/Llama-2-7b-hf"</a:t>
            </a:r>
            <a:r>
              <a:rPr lang="en" sz="2133">
                <a:solidFill>
                  <a:srgbClr val="333333"/>
                </a:solidFill>
                <a:highlight>
                  <a:srgbClr val="FFFFFF"/>
                </a:highlight>
                <a:latin typeface="Consolas"/>
                <a:ea typeface="Consolas"/>
                <a:cs typeface="Consolas"/>
                <a:sym typeface="Consolas"/>
              </a:rPr>
              <a:t>)</a:t>
            </a:r>
            <a:endParaRPr sz="2133">
              <a:solidFill>
                <a:srgbClr val="333333"/>
              </a:solidFill>
              <a:highlight>
                <a:srgbClr val="FFFFFF"/>
              </a:highlight>
              <a:latin typeface="Consolas"/>
              <a:ea typeface="Consolas"/>
              <a:cs typeface="Consolas"/>
              <a:sym typeface="Consolas"/>
            </a:endParaRPr>
          </a:p>
          <a:p>
            <a:r>
              <a:rPr lang="en" sz="2133" i="1">
                <a:solidFill>
                  <a:srgbClr val="AAAAAA"/>
                </a:solidFill>
                <a:highlight>
                  <a:srgbClr val="FFFFFF"/>
                </a:highlight>
                <a:latin typeface="Consolas"/>
                <a:ea typeface="Consolas"/>
                <a:cs typeface="Consolas"/>
                <a:sym typeface="Consolas"/>
              </a:rPr>
              <a:t># Generate texts from the prompts.</a:t>
            </a:r>
            <a:endParaRPr sz="2133">
              <a:solidFill>
                <a:srgbClr val="333333"/>
              </a:solidFill>
              <a:highlight>
                <a:srgbClr val="FFFFFF"/>
              </a:highlight>
              <a:latin typeface="Consolas"/>
              <a:ea typeface="Consolas"/>
              <a:cs typeface="Consolas"/>
              <a:sym typeface="Consolas"/>
            </a:endParaRPr>
          </a:p>
          <a:p>
            <a:r>
              <a:rPr lang="en" sz="2133">
                <a:solidFill>
                  <a:srgbClr val="333333"/>
                </a:solidFill>
                <a:highlight>
                  <a:srgbClr val="FFFFFF"/>
                </a:highlight>
                <a:latin typeface="Consolas"/>
                <a:ea typeface="Consolas"/>
                <a:cs typeface="Consolas"/>
                <a:sym typeface="Consolas"/>
              </a:rPr>
              <a:t>outputs = llm.generate(prompts)</a:t>
            </a:r>
            <a:endParaRPr sz="2133">
              <a:solidFill>
                <a:srgbClr val="333333"/>
              </a:solidFill>
              <a:highlight>
                <a:srgbClr val="FFFFFF"/>
              </a:highlight>
              <a:latin typeface="Consolas"/>
              <a:ea typeface="Consolas"/>
              <a:cs typeface="Consolas"/>
              <a:sym typeface="Consolas"/>
            </a:endParaRPr>
          </a:p>
        </p:txBody>
      </p:sp>
      <p:sp>
        <p:nvSpPr>
          <p:cNvPr id="155" name="Google Shape;155;p23"/>
          <p:cNvSpPr/>
          <p:nvPr/>
        </p:nvSpPr>
        <p:spPr>
          <a:xfrm>
            <a:off x="1121981" y="1226433"/>
            <a:ext cx="9952800" cy="8348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121900" tIns="0" rIns="0" bIns="0" anchor="ctr" anchorCtr="0">
            <a:noAutofit/>
          </a:bodyPr>
          <a:lstStyle/>
          <a:p>
            <a:pPr>
              <a:lnSpc>
                <a:spcPct val="115000"/>
              </a:lnSpc>
            </a:pPr>
            <a:r>
              <a:rPr lang="en" sz="2400">
                <a:latin typeface="Lexend"/>
                <a:ea typeface="Lexend"/>
                <a:cs typeface="Lexend"/>
                <a:sym typeface="Lexend"/>
              </a:rPr>
              <a:t>A Python interface for offline batched inference</a:t>
            </a:r>
            <a:endParaRPr sz="2400">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2A1A3-4072-19AA-C5C1-039511D52423}"/>
              </a:ext>
            </a:extLst>
          </p:cNvPr>
          <p:cNvSpPr>
            <a:spLocks noGrp="1"/>
          </p:cNvSpPr>
          <p:nvPr>
            <p:ph type="title"/>
          </p:nvPr>
        </p:nvSpPr>
        <p:spPr>
          <a:xfrm>
            <a:off x="625773" y="559535"/>
            <a:ext cx="10959192" cy="588960"/>
          </a:xfrm>
        </p:spPr>
        <p:txBody>
          <a:bodyPr>
            <a:normAutofit/>
          </a:bodyPr>
          <a:lstStyle/>
          <a:p>
            <a:r>
              <a:rPr lang="zh-CN" altLang="en-US"/>
              <a:t>离线批处理</a:t>
            </a:r>
          </a:p>
        </p:txBody>
      </p:sp>
      <p:sp>
        <p:nvSpPr>
          <p:cNvPr id="4" name="内容占位符 3">
            <a:extLst>
              <a:ext uri="{FF2B5EF4-FFF2-40B4-BE49-F238E27FC236}">
                <a16:creationId xmlns:a16="http://schemas.microsoft.com/office/drawing/2014/main" id="{DB0BB0B5-E68A-7624-D577-E09D778D4294}"/>
              </a:ext>
            </a:extLst>
          </p:cNvPr>
          <p:cNvSpPr>
            <a:spLocks noGrp="1"/>
          </p:cNvSpPr>
          <p:nvPr>
            <p:ph sz="half" idx="1"/>
          </p:nvPr>
        </p:nvSpPr>
        <p:spPr/>
        <p:txBody>
          <a:bodyPr/>
          <a:lstStyle/>
          <a:p>
            <a:r>
              <a:rPr lang="zh-CN" altLang="en-US"/>
              <a:t>在传统离线批处理中，我们每次给模型发送推理请求时，都要：</a:t>
            </a:r>
          </a:p>
          <a:p>
            <a:pPr marL="582006" lvl="1" indent="-342900">
              <a:buFont typeface="+mj-lt"/>
              <a:buAutoNum type="arabicPeriod"/>
            </a:pPr>
            <a:r>
              <a:rPr lang="zh-CN" altLang="en-US"/>
              <a:t>等一个</a:t>
            </a:r>
            <a:r>
              <a:rPr lang="en" altLang="zh-CN"/>
              <a:t>batch</a:t>
            </a:r>
            <a:r>
              <a:rPr lang="zh-CN" altLang="en-US"/>
              <a:t>的数据齐全后，一起发送</a:t>
            </a:r>
          </a:p>
          <a:p>
            <a:pPr marL="582006" lvl="1" indent="-342900">
              <a:buFont typeface="+mj-lt"/>
              <a:buAutoNum type="arabicPeriod"/>
            </a:pPr>
            <a:r>
              <a:rPr lang="zh-CN" altLang="en-US"/>
              <a:t>整个</a:t>
            </a:r>
            <a:r>
              <a:rPr lang="en" altLang="zh-CN"/>
              <a:t>batch</a:t>
            </a:r>
            <a:r>
              <a:rPr lang="zh-CN" altLang="en-US"/>
              <a:t>的数据一起做推理</a:t>
            </a:r>
          </a:p>
          <a:p>
            <a:pPr marL="582006" lvl="1" indent="-342900">
              <a:buFont typeface="+mj-lt"/>
              <a:buAutoNum type="arabicPeriod"/>
            </a:pPr>
            <a:r>
              <a:rPr lang="zh-CN" altLang="en-US"/>
              <a:t>等一个</a:t>
            </a:r>
            <a:r>
              <a:rPr lang="en" altLang="zh-CN"/>
              <a:t>batch</a:t>
            </a:r>
            <a:r>
              <a:rPr lang="zh-CN" altLang="en-US"/>
              <a:t>的数据全部推理完毕后，一起返回推理结果</a:t>
            </a:r>
          </a:p>
        </p:txBody>
      </p:sp>
    </p:spTree>
    <p:extLst>
      <p:ext uri="{BB962C8B-B14F-4D97-AF65-F5344CB8AC3E}">
        <p14:creationId xmlns:p14="http://schemas.microsoft.com/office/powerpoint/2010/main" val="2136460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vLLM API (2): OpenAI-compatible server</a:t>
            </a:r>
            <a:endParaRPr/>
          </a:p>
        </p:txBody>
      </p:sp>
      <p:sp>
        <p:nvSpPr>
          <p:cNvPr id="162" name="Google Shape;162;p24"/>
          <p:cNvSpPr txBox="1"/>
          <p:nvPr/>
        </p:nvSpPr>
        <p:spPr>
          <a:xfrm>
            <a:off x="971746" y="2795201"/>
            <a:ext cx="10629600" cy="492402"/>
          </a:xfrm>
          <a:prstGeom prst="rect">
            <a:avLst/>
          </a:prstGeom>
          <a:noFill/>
          <a:ln>
            <a:noFill/>
          </a:ln>
        </p:spPr>
        <p:txBody>
          <a:bodyPr spcFirstLastPara="1" wrap="square" lIns="121900" tIns="121900" rIns="121900" bIns="121900" anchor="t" anchorCtr="0">
            <a:spAutoFit/>
          </a:bodyPr>
          <a:lstStyle/>
          <a:p>
            <a:r>
              <a:rPr lang="en" sz="1600">
                <a:solidFill>
                  <a:srgbClr val="AA0000"/>
                </a:solidFill>
                <a:highlight>
                  <a:srgbClr val="FFFFFF"/>
                </a:highlight>
                <a:latin typeface="Consolas"/>
                <a:ea typeface="Consolas"/>
                <a:cs typeface="Consolas"/>
                <a:sym typeface="Consolas"/>
              </a:rPr>
              <a:t>$ </a:t>
            </a:r>
            <a:r>
              <a:rPr lang="en" sz="1600">
                <a:solidFill>
                  <a:srgbClr val="333333"/>
                </a:solidFill>
                <a:highlight>
                  <a:srgbClr val="FFFFFF"/>
                </a:highlight>
                <a:latin typeface="Consolas"/>
                <a:ea typeface="Consolas"/>
                <a:cs typeface="Consolas"/>
                <a:sym typeface="Consolas"/>
              </a:rPr>
              <a:t>python -m vllm.entrypoints.openai.api_server --model meta-llama/Llama-2-7b-hf</a:t>
            </a:r>
            <a:endParaRPr sz="1600">
              <a:solidFill>
                <a:srgbClr val="996633"/>
              </a:solidFill>
              <a:highlight>
                <a:srgbClr val="FFFFFF"/>
              </a:highlight>
              <a:latin typeface="Consolas"/>
              <a:ea typeface="Consolas"/>
              <a:cs typeface="Consolas"/>
              <a:sym typeface="Consolas"/>
            </a:endParaRPr>
          </a:p>
        </p:txBody>
      </p:sp>
      <p:sp>
        <p:nvSpPr>
          <p:cNvPr id="163" name="Google Shape;163;p24"/>
          <p:cNvSpPr txBox="1"/>
          <p:nvPr/>
        </p:nvSpPr>
        <p:spPr>
          <a:xfrm>
            <a:off x="971746" y="4015226"/>
            <a:ext cx="7834800" cy="2466597"/>
          </a:xfrm>
          <a:prstGeom prst="rect">
            <a:avLst/>
          </a:prstGeom>
          <a:noFill/>
          <a:ln>
            <a:noFill/>
          </a:ln>
        </p:spPr>
        <p:txBody>
          <a:bodyPr spcFirstLastPara="1" wrap="square" lIns="121900" tIns="121900" rIns="121900" bIns="121900" anchor="t" anchorCtr="0">
            <a:spAutoFit/>
          </a:bodyPr>
          <a:lstStyle/>
          <a:p>
            <a:pPr>
              <a:lnSpc>
                <a:spcPct val="110795"/>
              </a:lnSpc>
            </a:pPr>
            <a:r>
              <a:rPr lang="en" sz="1600">
                <a:solidFill>
                  <a:srgbClr val="AA0000"/>
                </a:solidFill>
                <a:latin typeface="Consolas"/>
                <a:ea typeface="Consolas"/>
                <a:cs typeface="Consolas"/>
                <a:sym typeface="Consolas"/>
              </a:rPr>
              <a:t>$ </a:t>
            </a:r>
            <a:r>
              <a:rPr lang="en" sz="1600">
                <a:solidFill>
                  <a:srgbClr val="333333"/>
                </a:solidFill>
                <a:latin typeface="Consolas"/>
                <a:ea typeface="Consolas"/>
                <a:cs typeface="Consolas"/>
                <a:sym typeface="Consolas"/>
              </a:rPr>
              <a:t>curl http://localhost:8000/v1/completions \</a:t>
            </a:r>
            <a:endParaRPr sz="1600">
              <a:solidFill>
                <a:srgbClr val="333333"/>
              </a:solidFill>
              <a:latin typeface="Consolas"/>
              <a:ea typeface="Consolas"/>
              <a:cs typeface="Consolas"/>
              <a:sym typeface="Consolas"/>
            </a:endParaRPr>
          </a:p>
          <a:p>
            <a:pPr>
              <a:lnSpc>
                <a:spcPct val="110795"/>
              </a:lnSpc>
            </a:pPr>
            <a:r>
              <a:rPr lang="en" sz="1600">
                <a:solidFill>
                  <a:srgbClr val="333333"/>
                </a:solidFill>
                <a:latin typeface="Consolas"/>
                <a:ea typeface="Consolas"/>
                <a:cs typeface="Consolas"/>
                <a:sym typeface="Consolas"/>
              </a:rPr>
              <a:t>    -H </a:t>
            </a:r>
            <a:r>
              <a:rPr lang="en" sz="1600">
                <a:solidFill>
                  <a:srgbClr val="AA5500"/>
                </a:solidFill>
                <a:latin typeface="Consolas"/>
                <a:ea typeface="Consolas"/>
                <a:cs typeface="Consolas"/>
                <a:sym typeface="Consolas"/>
              </a:rPr>
              <a:t>"Content-Type: application/</a:t>
            </a:r>
            <a:r>
              <a:rPr lang="en" sz="1600" err="1">
                <a:solidFill>
                  <a:srgbClr val="AA5500"/>
                </a:solidFill>
                <a:latin typeface="Consolas"/>
                <a:ea typeface="Consolas"/>
                <a:cs typeface="Consolas"/>
                <a:sym typeface="Consolas"/>
              </a:rPr>
              <a:t>json</a:t>
            </a:r>
            <a:r>
              <a:rPr lang="en" sz="1600">
                <a:solidFill>
                  <a:srgbClr val="AA5500"/>
                </a:solidFill>
                <a:latin typeface="Consolas"/>
                <a:ea typeface="Consolas"/>
                <a:cs typeface="Consolas"/>
                <a:sym typeface="Consolas"/>
              </a:rPr>
              <a:t>"</a:t>
            </a:r>
            <a:r>
              <a:rPr lang="en" sz="1600">
                <a:solidFill>
                  <a:srgbClr val="333333"/>
                </a:solidFill>
                <a:latin typeface="Consolas"/>
                <a:ea typeface="Consolas"/>
                <a:cs typeface="Consolas"/>
                <a:sym typeface="Consolas"/>
              </a:rPr>
              <a:t> \</a:t>
            </a:r>
            <a:endParaRPr sz="1600">
              <a:solidFill>
                <a:srgbClr val="333333"/>
              </a:solidFill>
              <a:latin typeface="Consolas"/>
              <a:ea typeface="Consolas"/>
              <a:cs typeface="Consolas"/>
              <a:sym typeface="Consolas"/>
            </a:endParaRPr>
          </a:p>
          <a:p>
            <a:pPr>
              <a:lnSpc>
                <a:spcPct val="110795"/>
              </a:lnSpc>
            </a:pPr>
            <a:r>
              <a:rPr lang="en" sz="1600">
                <a:solidFill>
                  <a:srgbClr val="333333"/>
                </a:solidFill>
                <a:latin typeface="Consolas"/>
                <a:ea typeface="Consolas"/>
                <a:cs typeface="Consolas"/>
                <a:sym typeface="Consolas"/>
              </a:rPr>
              <a:t>    -d </a:t>
            </a:r>
            <a:r>
              <a:rPr lang="en" sz="1600">
                <a:solidFill>
                  <a:srgbClr val="AA5500"/>
                </a:solidFill>
                <a:latin typeface="Consolas"/>
                <a:ea typeface="Consolas"/>
                <a:cs typeface="Consolas"/>
                <a:sym typeface="Consolas"/>
              </a:rPr>
              <a:t>'{</a:t>
            </a:r>
            <a:endParaRPr sz="1600">
              <a:solidFill>
                <a:srgbClr val="333333"/>
              </a:solidFill>
              <a:latin typeface="Consolas"/>
              <a:ea typeface="Consolas"/>
              <a:cs typeface="Consolas"/>
              <a:sym typeface="Consolas"/>
            </a:endParaRPr>
          </a:p>
          <a:p>
            <a:pPr>
              <a:lnSpc>
                <a:spcPct val="110795"/>
              </a:lnSpc>
            </a:pPr>
            <a:r>
              <a:rPr lang="en" sz="1600">
                <a:solidFill>
                  <a:srgbClr val="AA5500"/>
                </a:solidFill>
                <a:latin typeface="Consolas"/>
                <a:ea typeface="Consolas"/>
                <a:cs typeface="Consolas"/>
                <a:sym typeface="Consolas"/>
              </a:rPr>
              <a:t>        "model": "meta-llama/Llama-2-7b-hf",</a:t>
            </a:r>
            <a:endParaRPr sz="1600">
              <a:solidFill>
                <a:srgbClr val="333333"/>
              </a:solidFill>
              <a:latin typeface="Consolas"/>
              <a:ea typeface="Consolas"/>
              <a:cs typeface="Consolas"/>
              <a:sym typeface="Consolas"/>
            </a:endParaRPr>
          </a:p>
          <a:p>
            <a:pPr>
              <a:lnSpc>
                <a:spcPct val="110795"/>
              </a:lnSpc>
            </a:pPr>
            <a:r>
              <a:rPr lang="en" sz="1600">
                <a:solidFill>
                  <a:srgbClr val="AA5500"/>
                </a:solidFill>
                <a:latin typeface="Consolas"/>
                <a:ea typeface="Consolas"/>
                <a:cs typeface="Consolas"/>
                <a:sym typeface="Consolas"/>
              </a:rPr>
              <a:t>        "prompt": "San Francisco is a",</a:t>
            </a:r>
            <a:endParaRPr sz="1600">
              <a:solidFill>
                <a:srgbClr val="333333"/>
              </a:solidFill>
              <a:latin typeface="Consolas"/>
              <a:ea typeface="Consolas"/>
              <a:cs typeface="Consolas"/>
              <a:sym typeface="Consolas"/>
            </a:endParaRPr>
          </a:p>
          <a:p>
            <a:pPr>
              <a:lnSpc>
                <a:spcPct val="110795"/>
              </a:lnSpc>
            </a:pPr>
            <a:r>
              <a:rPr lang="en" sz="1600">
                <a:solidFill>
                  <a:srgbClr val="AA5500"/>
                </a:solidFill>
                <a:latin typeface="Consolas"/>
                <a:ea typeface="Consolas"/>
                <a:cs typeface="Consolas"/>
                <a:sym typeface="Consolas"/>
              </a:rPr>
              <a:t>        "</a:t>
            </a:r>
            <a:r>
              <a:rPr lang="en" sz="1600" err="1">
                <a:solidFill>
                  <a:srgbClr val="AA5500"/>
                </a:solidFill>
                <a:latin typeface="Consolas"/>
                <a:ea typeface="Consolas"/>
                <a:cs typeface="Consolas"/>
                <a:sym typeface="Consolas"/>
              </a:rPr>
              <a:t>max_tokens</a:t>
            </a:r>
            <a:r>
              <a:rPr lang="en" sz="1600">
                <a:solidFill>
                  <a:srgbClr val="AA5500"/>
                </a:solidFill>
                <a:latin typeface="Consolas"/>
                <a:ea typeface="Consolas"/>
                <a:cs typeface="Consolas"/>
                <a:sym typeface="Consolas"/>
              </a:rPr>
              <a:t>": 7,</a:t>
            </a:r>
            <a:endParaRPr sz="1600">
              <a:solidFill>
                <a:srgbClr val="333333"/>
              </a:solidFill>
              <a:latin typeface="Consolas"/>
              <a:ea typeface="Consolas"/>
              <a:cs typeface="Consolas"/>
              <a:sym typeface="Consolas"/>
            </a:endParaRPr>
          </a:p>
          <a:p>
            <a:pPr>
              <a:lnSpc>
                <a:spcPct val="110795"/>
              </a:lnSpc>
            </a:pPr>
            <a:r>
              <a:rPr lang="en" sz="1600">
                <a:solidFill>
                  <a:srgbClr val="AA5500"/>
                </a:solidFill>
                <a:latin typeface="Consolas"/>
                <a:ea typeface="Consolas"/>
                <a:cs typeface="Consolas"/>
                <a:sym typeface="Consolas"/>
              </a:rPr>
              <a:t>        "temperature": 0</a:t>
            </a:r>
            <a:endParaRPr sz="1600">
              <a:solidFill>
                <a:srgbClr val="333333"/>
              </a:solidFill>
              <a:latin typeface="Consolas"/>
              <a:ea typeface="Consolas"/>
              <a:cs typeface="Consolas"/>
              <a:sym typeface="Consolas"/>
            </a:endParaRPr>
          </a:p>
          <a:p>
            <a:pPr>
              <a:lnSpc>
                <a:spcPct val="110795"/>
              </a:lnSpc>
            </a:pPr>
            <a:r>
              <a:rPr lang="en" sz="1600">
                <a:solidFill>
                  <a:srgbClr val="AA5500"/>
                </a:solidFill>
                <a:latin typeface="Consolas"/>
                <a:ea typeface="Consolas"/>
                <a:cs typeface="Consolas"/>
                <a:sym typeface="Consolas"/>
              </a:rPr>
              <a:t>    }'</a:t>
            </a:r>
            <a:endParaRPr sz="1600">
              <a:solidFill>
                <a:srgbClr val="996633"/>
              </a:solidFill>
              <a:latin typeface="Consolas"/>
              <a:ea typeface="Consolas"/>
              <a:cs typeface="Consolas"/>
              <a:sym typeface="Consolas"/>
            </a:endParaRPr>
          </a:p>
        </p:txBody>
      </p:sp>
      <p:sp>
        <p:nvSpPr>
          <p:cNvPr id="164" name="Google Shape;164;p24"/>
          <p:cNvSpPr/>
          <p:nvPr/>
        </p:nvSpPr>
        <p:spPr>
          <a:xfrm>
            <a:off x="1121981" y="1319200"/>
            <a:ext cx="9952800" cy="834800"/>
          </a:xfrm>
          <a:prstGeom prst="roundRect">
            <a:avLst>
              <a:gd name="adj" fmla="val 16667"/>
            </a:avLst>
          </a:prstGeom>
          <a:solidFill>
            <a:schemeClr val="lt2"/>
          </a:solidFill>
          <a:ln w="19050" cap="flat" cmpd="sng">
            <a:solidFill>
              <a:schemeClr val="dk2"/>
            </a:solidFill>
            <a:prstDash val="solid"/>
            <a:round/>
            <a:headEnd type="none" w="sm" len="sm"/>
            <a:tailEnd type="none" w="sm" len="sm"/>
          </a:ln>
        </p:spPr>
        <p:txBody>
          <a:bodyPr spcFirstLastPara="1" wrap="square" lIns="121900" tIns="0" rIns="0" bIns="0" anchor="ctr" anchorCtr="0">
            <a:noAutofit/>
          </a:bodyPr>
          <a:lstStyle/>
          <a:p>
            <a:pPr>
              <a:lnSpc>
                <a:spcPct val="115000"/>
              </a:lnSpc>
            </a:pPr>
            <a:r>
              <a:rPr lang="en" sz="2400">
                <a:latin typeface="Lexend"/>
                <a:ea typeface="Lexend"/>
                <a:cs typeface="Lexend"/>
                <a:sym typeface="Lexend"/>
              </a:rPr>
              <a:t>A FastAPI-based server for online serving</a:t>
            </a:r>
            <a:endParaRPr sz="2400">
              <a:latin typeface="Lexend"/>
              <a:ea typeface="Lexend"/>
              <a:cs typeface="Lexend"/>
              <a:sym typeface="Lexend"/>
            </a:endParaRPr>
          </a:p>
        </p:txBody>
      </p:sp>
      <p:sp>
        <p:nvSpPr>
          <p:cNvPr id="165" name="Google Shape;165;p24"/>
          <p:cNvSpPr/>
          <p:nvPr/>
        </p:nvSpPr>
        <p:spPr>
          <a:xfrm>
            <a:off x="1101380" y="2363767"/>
            <a:ext cx="1382400" cy="440800"/>
          </a:xfrm>
          <a:prstGeom prst="roundRect">
            <a:avLst>
              <a:gd name="adj" fmla="val 16667"/>
            </a:avLst>
          </a:prstGeom>
          <a:solidFill>
            <a:srgbClr val="F4CCCC"/>
          </a:solidFill>
          <a:ln w="19050" cap="flat" cmpd="sng">
            <a:solidFill>
              <a:srgbClr val="990000"/>
            </a:solidFill>
            <a:prstDash val="solid"/>
            <a:round/>
            <a:headEnd type="none" w="sm" len="sm"/>
            <a:tailEnd type="none" w="sm" len="sm"/>
          </a:ln>
        </p:spPr>
        <p:txBody>
          <a:bodyPr spcFirstLastPara="1" wrap="square" lIns="0" tIns="0" rIns="0" bIns="0" anchor="ctr" anchorCtr="0">
            <a:noAutofit/>
          </a:bodyPr>
          <a:lstStyle/>
          <a:p>
            <a:pPr algn="ctr">
              <a:lnSpc>
                <a:spcPct val="115000"/>
              </a:lnSpc>
            </a:pPr>
            <a:r>
              <a:rPr lang="en" sz="2400">
                <a:latin typeface="Lexend"/>
                <a:ea typeface="Lexend"/>
                <a:cs typeface="Lexend"/>
                <a:sym typeface="Lexend"/>
              </a:rPr>
              <a:t>Server</a:t>
            </a:r>
            <a:endParaRPr sz="2400">
              <a:latin typeface="Lexend"/>
              <a:ea typeface="Lexend"/>
              <a:cs typeface="Lexend"/>
              <a:sym typeface="Lexend"/>
            </a:endParaRPr>
          </a:p>
        </p:txBody>
      </p:sp>
      <p:sp>
        <p:nvSpPr>
          <p:cNvPr id="166" name="Google Shape;166;p24"/>
          <p:cNvSpPr/>
          <p:nvPr/>
        </p:nvSpPr>
        <p:spPr>
          <a:xfrm>
            <a:off x="1101380" y="3530600"/>
            <a:ext cx="1382400" cy="440800"/>
          </a:xfrm>
          <a:prstGeom prst="roundRect">
            <a:avLst>
              <a:gd name="adj" fmla="val 16667"/>
            </a:avLst>
          </a:prstGeom>
          <a:solidFill>
            <a:srgbClr val="CFE2F3"/>
          </a:solidFill>
          <a:ln w="19050" cap="flat" cmpd="sng">
            <a:solidFill>
              <a:srgbClr val="3C78D8"/>
            </a:solidFill>
            <a:prstDash val="solid"/>
            <a:round/>
            <a:headEnd type="none" w="sm" len="sm"/>
            <a:tailEnd type="none" w="sm" len="sm"/>
          </a:ln>
        </p:spPr>
        <p:txBody>
          <a:bodyPr spcFirstLastPara="1" wrap="square" lIns="0" tIns="0" rIns="0" bIns="0" anchor="ctr" anchorCtr="0">
            <a:noAutofit/>
          </a:bodyPr>
          <a:lstStyle/>
          <a:p>
            <a:pPr algn="ctr">
              <a:lnSpc>
                <a:spcPct val="115000"/>
              </a:lnSpc>
            </a:pPr>
            <a:r>
              <a:rPr lang="en" sz="2400">
                <a:latin typeface="Lexend"/>
                <a:ea typeface="Lexend"/>
                <a:cs typeface="Lexend"/>
                <a:sym typeface="Lexend"/>
              </a:rPr>
              <a:t>Client</a:t>
            </a:r>
            <a:endParaRPr sz="2400">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417981" y="288567"/>
            <a:ext cx="11360800" cy="763600"/>
          </a:xfrm>
          <a:prstGeom prst="rect">
            <a:avLst/>
          </a:prstGeom>
        </p:spPr>
        <p:txBody>
          <a:bodyPr spcFirstLastPara="1" wrap="square" lIns="121900" tIns="121900" rIns="121900" bIns="121900" anchor="t" anchorCtr="0">
            <a:normAutofit/>
          </a:bodyPr>
          <a:lstStyle/>
          <a:p>
            <a:pPr algn="l"/>
            <a:r>
              <a:rPr lang="en" altLang="zh-CN" sz="2933" b="1" err="1">
                <a:solidFill>
                  <a:srgbClr val="C00000"/>
                </a:solidFill>
                <a:latin typeface="Futura Medium" panose="020B0602020204020303" pitchFamily="34" charset="-79"/>
                <a:ea typeface="微软雅黑" pitchFamily="34" charset="-122"/>
                <a:cs typeface="Futura Medium" panose="020B0602020204020303" pitchFamily="34" charset="-79"/>
                <a:sym typeface="Arial"/>
              </a:rPr>
              <a:t>LLMEngine</a:t>
            </a:r>
            <a:r>
              <a:rPr lang="zh-CN" altLang="en-US" sz="2933" b="1">
                <a:solidFill>
                  <a:srgbClr val="C00000"/>
                </a:solidFill>
                <a:latin typeface="Futura Medium" panose="020B0602020204020303" pitchFamily="34" charset="-79"/>
                <a:ea typeface="微软雅黑" pitchFamily="34" charset="-122"/>
                <a:cs typeface="Futura Medium" panose="020B0602020204020303" pitchFamily="34" charset="-79"/>
                <a:sym typeface="Arial"/>
              </a:rPr>
              <a:t> 是 </a:t>
            </a:r>
            <a:r>
              <a:rPr lang="en" altLang="zh-CN" sz="2933" b="1" err="1">
                <a:solidFill>
                  <a:srgbClr val="C00000"/>
                </a:solidFill>
                <a:latin typeface="Futura Medium" panose="020B0602020204020303" pitchFamily="34" charset="-79"/>
                <a:ea typeface="微软雅黑" pitchFamily="34" charset="-122"/>
                <a:cs typeface="Futura Medium" panose="020B0602020204020303" pitchFamily="34" charset="-79"/>
                <a:sym typeface="Arial"/>
              </a:rPr>
              <a:t>vLLM</a:t>
            </a:r>
            <a:r>
              <a:rPr lang="zh-CN" altLang="en-US" sz="2933" b="1">
                <a:solidFill>
                  <a:srgbClr val="C00000"/>
                </a:solidFill>
                <a:latin typeface="Futura Medium" panose="020B0602020204020303" pitchFamily="34" charset="-79"/>
                <a:ea typeface="微软雅黑" pitchFamily="34" charset="-122"/>
                <a:cs typeface="Futura Medium" panose="020B0602020204020303" pitchFamily="34" charset="-79"/>
                <a:sym typeface="Arial"/>
              </a:rPr>
              <a:t> 的核心逻辑</a:t>
            </a:r>
          </a:p>
        </p:txBody>
      </p:sp>
      <p:grpSp>
        <p:nvGrpSpPr>
          <p:cNvPr id="255" name="Google Shape;255;p30"/>
          <p:cNvGrpSpPr/>
          <p:nvPr/>
        </p:nvGrpSpPr>
        <p:grpSpPr>
          <a:xfrm>
            <a:off x="4114449" y="1922367"/>
            <a:ext cx="6918433" cy="828400"/>
            <a:chOff x="3084050" y="1441775"/>
            <a:chExt cx="5188825" cy="621300"/>
          </a:xfrm>
        </p:grpSpPr>
        <p:sp>
          <p:nvSpPr>
            <p:cNvPr id="256" name="Google Shape;256;p30"/>
            <p:cNvSpPr/>
            <p:nvPr/>
          </p:nvSpPr>
          <p:spPr>
            <a:xfrm>
              <a:off x="6280575" y="1441775"/>
              <a:ext cx="1992300" cy="621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LLMEngine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vllm/engine/llm_engine.py</a:t>
              </a:r>
              <a:endParaRPr sz="1000">
                <a:latin typeface="Lexend" pitchFamily="2" charset="0"/>
                <a:ea typeface="Consolas"/>
                <a:cs typeface="Consolas"/>
                <a:sym typeface="Consolas"/>
              </a:endParaRPr>
            </a:p>
          </p:txBody>
        </p:sp>
        <p:cxnSp>
          <p:nvCxnSpPr>
            <p:cNvPr id="257" name="Google Shape;257;p30"/>
            <p:cNvCxnSpPr>
              <a:stCxn id="258" idx="3"/>
              <a:endCxn id="256" idx="1"/>
            </p:cNvCxnSpPr>
            <p:nvPr/>
          </p:nvCxnSpPr>
          <p:spPr>
            <a:xfrm>
              <a:off x="3084050" y="1752425"/>
              <a:ext cx="3196500" cy="600"/>
            </a:xfrm>
            <a:prstGeom prst="bentConnector3">
              <a:avLst>
                <a:gd name="adj1" fmla="val 50000"/>
              </a:avLst>
            </a:prstGeom>
            <a:noFill/>
            <a:ln w="9525" cap="flat" cmpd="sng">
              <a:solidFill>
                <a:schemeClr val="dk2"/>
              </a:solidFill>
              <a:prstDash val="solid"/>
              <a:round/>
              <a:headEnd type="none" w="med" len="med"/>
              <a:tailEnd type="none" w="med" len="med"/>
            </a:ln>
          </p:spPr>
        </p:cxnSp>
      </p:grpSp>
      <p:grpSp>
        <p:nvGrpSpPr>
          <p:cNvPr id="259" name="Google Shape;259;p30"/>
          <p:cNvGrpSpPr/>
          <p:nvPr/>
        </p:nvGrpSpPr>
        <p:grpSpPr>
          <a:xfrm>
            <a:off x="4225649" y="2336534"/>
            <a:ext cx="4150833" cy="2697100"/>
            <a:chOff x="3167450" y="1752400"/>
            <a:chExt cx="3113125" cy="2022825"/>
          </a:xfrm>
        </p:grpSpPr>
        <p:cxnSp>
          <p:nvCxnSpPr>
            <p:cNvPr id="260" name="Google Shape;260;p30"/>
            <p:cNvCxnSpPr>
              <a:stCxn id="261" idx="3"/>
              <a:endCxn id="256" idx="1"/>
            </p:cNvCxnSpPr>
            <p:nvPr/>
          </p:nvCxnSpPr>
          <p:spPr>
            <a:xfrm rot="10800000" flipH="1">
              <a:off x="5887275" y="1752400"/>
              <a:ext cx="393300" cy="15063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262" name="Google Shape;262;p30"/>
            <p:cNvGrpSpPr/>
            <p:nvPr/>
          </p:nvGrpSpPr>
          <p:grpSpPr>
            <a:xfrm>
              <a:off x="3167450" y="2865050"/>
              <a:ext cx="2719825" cy="910175"/>
              <a:chOff x="3167450" y="2865050"/>
              <a:chExt cx="2719825" cy="910175"/>
            </a:xfrm>
          </p:grpSpPr>
          <p:sp>
            <p:nvSpPr>
              <p:cNvPr id="261" name="Google Shape;261;p30"/>
              <p:cNvSpPr/>
              <p:nvPr/>
            </p:nvSpPr>
            <p:spPr>
              <a:xfrm>
                <a:off x="3697575" y="2948050"/>
                <a:ext cx="2189700" cy="621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AsyncLLMEngine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vllm/engine/async_llm_engine.py</a:t>
                </a:r>
                <a:endParaRPr sz="1000">
                  <a:latin typeface="Lexend" pitchFamily="2" charset="0"/>
                  <a:ea typeface="Consolas"/>
                  <a:cs typeface="Consolas"/>
                  <a:sym typeface="Consolas"/>
                </a:endParaRPr>
              </a:p>
            </p:txBody>
          </p:sp>
          <p:cxnSp>
            <p:nvCxnSpPr>
              <p:cNvPr id="263" name="Google Shape;263;p30"/>
              <p:cNvCxnSpPr>
                <a:stCxn id="264" idx="3"/>
                <a:endCxn id="261" idx="1"/>
              </p:cNvCxnSpPr>
              <p:nvPr/>
            </p:nvCxnSpPr>
            <p:spPr>
              <a:xfrm>
                <a:off x="3167450" y="2865050"/>
                <a:ext cx="530100" cy="393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265" name="Google Shape;265;p30"/>
              <p:cNvCxnSpPr>
                <a:stCxn id="266" idx="3"/>
                <a:endCxn id="261" idx="1"/>
              </p:cNvCxnSpPr>
              <p:nvPr/>
            </p:nvCxnSpPr>
            <p:spPr>
              <a:xfrm rot="10800000" flipH="1">
                <a:off x="3167450" y="3258625"/>
                <a:ext cx="530100" cy="516600"/>
              </a:xfrm>
              <a:prstGeom prst="bentConnector3">
                <a:avLst>
                  <a:gd name="adj1" fmla="val 50002"/>
                </a:avLst>
              </a:prstGeom>
              <a:noFill/>
              <a:ln w="9525" cap="flat" cmpd="sng">
                <a:solidFill>
                  <a:schemeClr val="dk2"/>
                </a:solidFill>
                <a:prstDash val="solid"/>
                <a:round/>
                <a:headEnd type="none" w="med" len="med"/>
                <a:tailEnd type="none" w="med" len="med"/>
              </a:ln>
            </p:spPr>
          </p:cxnSp>
        </p:grpSp>
      </p:grpSp>
      <p:grpSp>
        <p:nvGrpSpPr>
          <p:cNvPr id="267" name="Google Shape;267;p30"/>
          <p:cNvGrpSpPr/>
          <p:nvPr/>
        </p:nvGrpSpPr>
        <p:grpSpPr>
          <a:xfrm>
            <a:off x="351866" y="1298775"/>
            <a:ext cx="11498115" cy="4602251"/>
            <a:chOff x="262114" y="974081"/>
            <a:chExt cx="8623586" cy="3451688"/>
          </a:xfrm>
        </p:grpSpPr>
        <p:cxnSp>
          <p:nvCxnSpPr>
            <p:cNvPr id="268" name="Google Shape;268;p30"/>
            <p:cNvCxnSpPr/>
            <p:nvPr/>
          </p:nvCxnSpPr>
          <p:spPr>
            <a:xfrm>
              <a:off x="295200" y="2399413"/>
              <a:ext cx="8590500" cy="0"/>
            </a:xfrm>
            <a:prstGeom prst="straightConnector1">
              <a:avLst/>
            </a:prstGeom>
            <a:noFill/>
            <a:ln w="9525" cap="flat" cmpd="sng">
              <a:solidFill>
                <a:schemeClr val="dk2"/>
              </a:solidFill>
              <a:prstDash val="dot"/>
              <a:round/>
              <a:headEnd type="none" w="med" len="med"/>
              <a:tailEnd type="none" w="med" len="med"/>
            </a:ln>
          </p:spPr>
        </p:cxnSp>
        <p:sp>
          <p:nvSpPr>
            <p:cNvPr id="269" name="Google Shape;269;p30"/>
            <p:cNvSpPr txBox="1"/>
            <p:nvPr/>
          </p:nvSpPr>
          <p:spPr>
            <a:xfrm rot="-5400000">
              <a:off x="-237986" y="1474181"/>
              <a:ext cx="1393800"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Synchronous</a:t>
              </a:r>
              <a:endParaRPr>
                <a:latin typeface="Lexend" pitchFamily="2" charset="0"/>
                <a:ea typeface="Lexend"/>
                <a:cs typeface="Lexend"/>
                <a:sym typeface="Lexend"/>
              </a:endParaRPr>
            </a:p>
          </p:txBody>
        </p:sp>
        <p:sp>
          <p:nvSpPr>
            <p:cNvPr id="270" name="Google Shape;270;p30"/>
            <p:cNvSpPr txBox="1"/>
            <p:nvPr/>
          </p:nvSpPr>
          <p:spPr>
            <a:xfrm rot="-5400000">
              <a:off x="-237986" y="3532069"/>
              <a:ext cx="1393800"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Asynchronous</a:t>
              </a:r>
              <a:endParaRPr>
                <a:latin typeface="Lexend" pitchFamily="2" charset="0"/>
                <a:ea typeface="Lexend"/>
                <a:cs typeface="Lexend"/>
                <a:sym typeface="Lexend"/>
              </a:endParaRPr>
            </a:p>
          </p:txBody>
        </p:sp>
      </p:grpSp>
      <p:grpSp>
        <p:nvGrpSpPr>
          <p:cNvPr id="271" name="Google Shape;271;p30"/>
          <p:cNvGrpSpPr/>
          <p:nvPr/>
        </p:nvGrpSpPr>
        <p:grpSpPr>
          <a:xfrm>
            <a:off x="4695065" y="1014301"/>
            <a:ext cx="4775417" cy="5644033"/>
            <a:chOff x="3519512" y="760725"/>
            <a:chExt cx="3581563" cy="4233025"/>
          </a:xfrm>
        </p:grpSpPr>
        <p:cxnSp>
          <p:nvCxnSpPr>
            <p:cNvPr id="272" name="Google Shape;272;p30"/>
            <p:cNvCxnSpPr/>
            <p:nvPr/>
          </p:nvCxnSpPr>
          <p:spPr>
            <a:xfrm>
              <a:off x="3519512" y="1236550"/>
              <a:ext cx="0" cy="3757200"/>
            </a:xfrm>
            <a:prstGeom prst="straightConnector1">
              <a:avLst/>
            </a:prstGeom>
            <a:noFill/>
            <a:ln w="9525" cap="flat" cmpd="sng">
              <a:solidFill>
                <a:schemeClr val="dk2"/>
              </a:solidFill>
              <a:prstDash val="dot"/>
              <a:round/>
              <a:headEnd type="none" w="med" len="med"/>
              <a:tailEnd type="none" w="med" len="med"/>
            </a:ln>
          </p:spPr>
        </p:cxnSp>
        <p:sp>
          <p:nvSpPr>
            <p:cNvPr id="273" name="Google Shape;273;p30"/>
            <p:cNvSpPr txBox="1"/>
            <p:nvPr/>
          </p:nvSpPr>
          <p:spPr>
            <a:xfrm>
              <a:off x="4990575" y="760725"/>
              <a:ext cx="2110500"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Developer Interface</a:t>
              </a:r>
              <a:br>
                <a:rPr lang="en">
                  <a:latin typeface="Lexend" pitchFamily="2" charset="0"/>
                  <a:ea typeface="Lexend"/>
                  <a:cs typeface="Lexend"/>
                  <a:sym typeface="Lexend"/>
                </a:rPr>
              </a:br>
              <a:r>
                <a:rPr lang="en" sz="1000">
                  <a:solidFill>
                    <a:schemeClr val="dk1"/>
                  </a:solidFill>
                  <a:latin typeface="Lexend" pitchFamily="2" charset="0"/>
                  <a:ea typeface="Consolas"/>
                  <a:cs typeface="Consolas"/>
                  <a:sym typeface="Consolas"/>
                </a:rPr>
                <a:t>vllm/engine</a:t>
              </a:r>
              <a:endParaRPr>
                <a:latin typeface="Lexend" pitchFamily="2" charset="0"/>
                <a:ea typeface="Lexend"/>
                <a:cs typeface="Lexend"/>
                <a:sym typeface="Lexend"/>
              </a:endParaRPr>
            </a:p>
          </p:txBody>
        </p:sp>
      </p:grpSp>
      <p:grpSp>
        <p:nvGrpSpPr>
          <p:cNvPr id="274" name="Google Shape;274;p30"/>
          <p:cNvGrpSpPr/>
          <p:nvPr/>
        </p:nvGrpSpPr>
        <p:grpSpPr>
          <a:xfrm>
            <a:off x="1083648" y="4345000"/>
            <a:ext cx="3848800" cy="2104800"/>
            <a:chOff x="810950" y="3258750"/>
            <a:chExt cx="2886600" cy="1578600"/>
          </a:xfrm>
        </p:grpSpPr>
        <p:cxnSp>
          <p:nvCxnSpPr>
            <p:cNvPr id="275" name="Google Shape;275;p30"/>
            <p:cNvCxnSpPr>
              <a:stCxn id="276" idx="3"/>
              <a:endCxn id="261" idx="1"/>
            </p:cNvCxnSpPr>
            <p:nvPr/>
          </p:nvCxnSpPr>
          <p:spPr>
            <a:xfrm rot="10800000" flipH="1">
              <a:off x="3167450" y="3258750"/>
              <a:ext cx="530100" cy="1381800"/>
            </a:xfrm>
            <a:prstGeom prst="bentConnector3">
              <a:avLst>
                <a:gd name="adj1" fmla="val 50002"/>
              </a:avLst>
            </a:prstGeom>
            <a:noFill/>
            <a:ln w="9525" cap="flat" cmpd="sng">
              <a:solidFill>
                <a:schemeClr val="dk2"/>
              </a:solidFill>
              <a:prstDash val="solid"/>
              <a:round/>
              <a:headEnd type="none" w="med" len="med"/>
              <a:tailEnd type="none" w="med" len="med"/>
            </a:ln>
          </p:spPr>
        </p:cxnSp>
        <p:sp>
          <p:nvSpPr>
            <p:cNvPr id="276" name="Google Shape;276;p30"/>
            <p:cNvSpPr/>
            <p:nvPr/>
          </p:nvSpPr>
          <p:spPr>
            <a:xfrm>
              <a:off x="810950" y="4443750"/>
              <a:ext cx="2356500" cy="3936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Lexend"/>
                  <a:cs typeface="Lexend"/>
                  <a:sym typeface="Lexend"/>
                </a:rPr>
                <a:t>User custom server</a:t>
              </a:r>
              <a:endParaRPr sz="1000">
                <a:latin typeface="Lexend" pitchFamily="2" charset="0"/>
                <a:ea typeface="Lexend"/>
                <a:cs typeface="Lexend"/>
                <a:sym typeface="Lexend"/>
              </a:endParaRPr>
            </a:p>
          </p:txBody>
        </p:sp>
      </p:grpSp>
      <p:sp>
        <p:nvSpPr>
          <p:cNvPr id="277" name="Google Shape;277;p30"/>
          <p:cNvSpPr txBox="1"/>
          <p:nvPr/>
        </p:nvSpPr>
        <p:spPr>
          <a:xfrm>
            <a:off x="8196346" y="2806700"/>
            <a:ext cx="3998000" cy="1858400"/>
          </a:xfrm>
          <a:prstGeom prst="rect">
            <a:avLst/>
          </a:prstGeom>
          <a:noFill/>
          <a:ln>
            <a:noFill/>
          </a:ln>
        </p:spPr>
        <p:txBody>
          <a:bodyPr spcFirstLastPara="1" wrap="square" lIns="121900" tIns="121900" rIns="121900" bIns="121900" anchor="t" anchorCtr="0">
            <a:noAutofit/>
          </a:bodyPr>
          <a:lstStyle/>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add_request()</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abort_request()</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def</a:t>
            </a:r>
            <a:r>
              <a:rPr lang="en" sz="1200">
                <a:latin typeface="Lexend" pitchFamily="2" charset="0"/>
                <a:ea typeface="Consolas"/>
                <a:cs typeface="Consolas"/>
                <a:sym typeface="Consolas"/>
              </a:rPr>
              <a:t> step() → List[ReaquestOutput]</a:t>
            </a:r>
            <a:endParaRPr sz="1200">
              <a:latin typeface="Lexend" pitchFamily="2" charset="0"/>
              <a:ea typeface="Consolas"/>
              <a:cs typeface="Consolas"/>
              <a:sym typeface="Consolas"/>
            </a:endParaRPr>
          </a:p>
          <a:p>
            <a:pPr marL="243834" indent="-206582">
              <a:buClr>
                <a:schemeClr val="dk1"/>
              </a:buClr>
              <a:buSzPts val="1000"/>
              <a:buFont typeface="Lexend"/>
              <a:buChar char="●"/>
            </a:pPr>
            <a:r>
              <a:rPr lang="en" sz="1100" i="1">
                <a:solidFill>
                  <a:schemeClr val="dk1"/>
                </a:solidFill>
                <a:latin typeface="Lexend" pitchFamily="2" charset="0"/>
                <a:ea typeface="Lexend"/>
                <a:cs typeface="Lexend"/>
                <a:sym typeface="Lexend"/>
              </a:rPr>
              <a:t>Stream one token output for a batch of requests</a:t>
            </a:r>
            <a:endParaRPr sz="1100" i="1">
              <a:latin typeface="Lexend" pitchFamily="2" charset="0"/>
              <a:ea typeface="Consolas"/>
              <a:cs typeface="Consolas"/>
              <a:sym typeface="Consolas"/>
            </a:endParaRPr>
          </a:p>
        </p:txBody>
      </p:sp>
      <p:sp>
        <p:nvSpPr>
          <p:cNvPr id="278" name="Google Shape;278;p30"/>
          <p:cNvSpPr txBox="1"/>
          <p:nvPr/>
        </p:nvSpPr>
        <p:spPr>
          <a:xfrm>
            <a:off x="5034048" y="4846667"/>
            <a:ext cx="3196000" cy="1858400"/>
          </a:xfrm>
          <a:prstGeom prst="rect">
            <a:avLst/>
          </a:prstGeom>
          <a:noFill/>
          <a:ln>
            <a:noFill/>
          </a:ln>
        </p:spPr>
        <p:txBody>
          <a:bodyPr spcFirstLastPara="1" wrap="square" lIns="121900" tIns="121900" rIns="121900" bIns="121900" anchor="t" anchorCtr="0">
            <a:noAutofit/>
          </a:bodyPr>
          <a:lstStyle/>
          <a:p>
            <a:r>
              <a:rPr lang="en" sz="1200" b="1">
                <a:latin typeface="Lexend" pitchFamily="2" charset="0"/>
                <a:ea typeface="Consolas"/>
                <a:cs typeface="Consolas"/>
                <a:sym typeface="Consolas"/>
              </a:rPr>
              <a:t>async def</a:t>
            </a:r>
            <a:r>
              <a:rPr lang="en" sz="1200">
                <a:latin typeface="Lexend" pitchFamily="2" charset="0"/>
                <a:ea typeface="Consolas"/>
                <a:cs typeface="Consolas"/>
                <a:sym typeface="Consolas"/>
              </a:rPr>
              <a:t> generate()</a:t>
            </a:r>
            <a:endParaRPr sz="1200">
              <a:latin typeface="Lexend" pitchFamily="2" charset="0"/>
              <a:ea typeface="Consolas"/>
              <a:cs typeface="Consolas"/>
              <a:sym typeface="Consolas"/>
            </a:endParaRPr>
          </a:p>
          <a:p>
            <a:r>
              <a:rPr lang="en" sz="1200" b="1">
                <a:latin typeface="Lexend" pitchFamily="2" charset="0"/>
                <a:ea typeface="Consolas"/>
                <a:cs typeface="Consolas"/>
                <a:sym typeface="Consolas"/>
              </a:rPr>
              <a:t>async def</a:t>
            </a:r>
            <a:r>
              <a:rPr lang="en" sz="1200">
                <a:latin typeface="Lexend" pitchFamily="2" charset="0"/>
                <a:ea typeface="Consolas"/>
                <a:cs typeface="Consolas"/>
                <a:sym typeface="Consolas"/>
              </a:rPr>
              <a:t> abort()</a:t>
            </a:r>
            <a:endParaRPr sz="1200">
              <a:latin typeface="Lexend" pitchFamily="2" charset="0"/>
              <a:ea typeface="Consolas"/>
              <a:cs typeface="Consolas"/>
              <a:sym typeface="Consolas"/>
            </a:endParaRPr>
          </a:p>
          <a:p>
            <a:r>
              <a:rPr lang="en" sz="1200">
                <a:latin typeface="Lexend" pitchFamily="2" charset="0"/>
                <a:ea typeface="Consolas"/>
                <a:cs typeface="Consolas"/>
                <a:sym typeface="Consolas"/>
              </a:rPr>
              <a:t>+ background engine loop</a:t>
            </a:r>
            <a:endParaRPr sz="1200">
              <a:latin typeface="Lexend" pitchFamily="2" charset="0"/>
              <a:ea typeface="Consolas"/>
              <a:cs typeface="Consolas"/>
              <a:sym typeface="Consolas"/>
            </a:endParaRPr>
          </a:p>
        </p:txBody>
      </p:sp>
      <p:grpSp>
        <p:nvGrpSpPr>
          <p:cNvPr id="279" name="Google Shape;279;p30"/>
          <p:cNvGrpSpPr/>
          <p:nvPr/>
        </p:nvGrpSpPr>
        <p:grpSpPr>
          <a:xfrm>
            <a:off x="1083648" y="1014301"/>
            <a:ext cx="3142000" cy="4775547"/>
            <a:chOff x="810950" y="760725"/>
            <a:chExt cx="2356500" cy="3581660"/>
          </a:xfrm>
        </p:grpSpPr>
        <p:sp>
          <p:nvSpPr>
            <p:cNvPr id="258" name="Google Shape;258;p30"/>
            <p:cNvSpPr/>
            <p:nvPr/>
          </p:nvSpPr>
          <p:spPr>
            <a:xfrm>
              <a:off x="894350" y="1441775"/>
              <a:ext cx="21897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LLM</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vllm/entrypoints/llm.py</a:t>
              </a:r>
              <a:endParaRPr sz="1000">
                <a:latin typeface="Lexend" pitchFamily="2" charset="0"/>
                <a:ea typeface="Consolas"/>
                <a:cs typeface="Consolas"/>
                <a:sym typeface="Consolas"/>
              </a:endParaRPr>
            </a:p>
          </p:txBody>
        </p:sp>
        <p:sp>
          <p:nvSpPr>
            <p:cNvPr id="264" name="Google Shape;264;p30"/>
            <p:cNvSpPr/>
            <p:nvPr/>
          </p:nvSpPr>
          <p:spPr>
            <a:xfrm>
              <a:off x="810950" y="2554400"/>
              <a:ext cx="23565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api_server</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vllm/entrypoints/api_server.py</a:t>
              </a:r>
              <a:endParaRPr sz="1000">
                <a:latin typeface="Lexend" pitchFamily="2" charset="0"/>
                <a:ea typeface="Consolas"/>
                <a:cs typeface="Consolas"/>
                <a:sym typeface="Consolas"/>
              </a:endParaRPr>
            </a:p>
          </p:txBody>
        </p:sp>
        <p:sp>
          <p:nvSpPr>
            <p:cNvPr id="266" name="Google Shape;266;p30"/>
            <p:cNvSpPr/>
            <p:nvPr/>
          </p:nvSpPr>
          <p:spPr>
            <a:xfrm>
              <a:off x="810950" y="3464575"/>
              <a:ext cx="23565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openai_api_server</a:t>
              </a:r>
              <a:endParaRPr>
                <a:solidFill>
                  <a:schemeClr val="dk1"/>
                </a:solidFill>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vllm/entrypoints/openai/api_server.py</a:t>
              </a:r>
              <a:endParaRPr sz="1000">
                <a:latin typeface="Lexend" pitchFamily="2" charset="0"/>
                <a:ea typeface="Consolas"/>
                <a:cs typeface="Consolas"/>
                <a:sym typeface="Consolas"/>
              </a:endParaRPr>
            </a:p>
          </p:txBody>
        </p:sp>
        <p:sp>
          <p:nvSpPr>
            <p:cNvPr id="280" name="Google Shape;280;p30"/>
            <p:cNvSpPr txBox="1"/>
            <p:nvPr/>
          </p:nvSpPr>
          <p:spPr>
            <a:xfrm>
              <a:off x="933950" y="760725"/>
              <a:ext cx="2110500" cy="393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End-user Interface</a:t>
              </a:r>
              <a:br>
                <a:rPr lang="en">
                  <a:latin typeface="Lexend" pitchFamily="2" charset="0"/>
                  <a:ea typeface="Lexend"/>
                  <a:cs typeface="Lexend"/>
                  <a:sym typeface="Lexend"/>
                </a:rPr>
              </a:br>
              <a:r>
                <a:rPr lang="en" sz="1000">
                  <a:solidFill>
                    <a:schemeClr val="dk1"/>
                  </a:solidFill>
                  <a:latin typeface="Lexend" pitchFamily="2" charset="0"/>
                  <a:ea typeface="Consolas"/>
                  <a:cs typeface="Consolas"/>
                  <a:sym typeface="Consolas"/>
                </a:rPr>
                <a:t>vllm/entrypoints</a:t>
              </a:r>
              <a:endParaRPr>
                <a:latin typeface="Lexend" pitchFamily="2" charset="0"/>
                <a:ea typeface="Lexend"/>
                <a:cs typeface="Lexend"/>
                <a:sym typeface="Lexend"/>
              </a:endParaRPr>
            </a:p>
          </p:txBody>
        </p:sp>
        <p:sp>
          <p:nvSpPr>
            <p:cNvPr id="281" name="Google Shape;281;p30"/>
            <p:cNvSpPr txBox="1"/>
            <p:nvPr/>
          </p:nvSpPr>
          <p:spPr>
            <a:xfrm>
              <a:off x="1180725" y="2000600"/>
              <a:ext cx="16293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Batched inference</a:t>
              </a:r>
              <a:endParaRPr sz="1100" i="1">
                <a:solidFill>
                  <a:schemeClr val="dk1"/>
                </a:solidFill>
                <a:latin typeface="Lexend" pitchFamily="2" charset="0"/>
                <a:ea typeface="Lexend"/>
                <a:cs typeface="Lexend"/>
                <a:sym typeface="Lexend"/>
              </a:endParaRPr>
            </a:p>
          </p:txBody>
        </p:sp>
        <p:sp>
          <p:nvSpPr>
            <p:cNvPr id="282" name="Google Shape;282;p30"/>
            <p:cNvSpPr txBox="1"/>
            <p:nvPr/>
          </p:nvSpPr>
          <p:spPr>
            <a:xfrm>
              <a:off x="1076100" y="3108400"/>
              <a:ext cx="18387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Simple demo API server</a:t>
              </a:r>
              <a:endParaRPr sz="1100" i="1">
                <a:solidFill>
                  <a:schemeClr val="dk1"/>
                </a:solidFill>
                <a:latin typeface="Lexend" pitchFamily="2" charset="0"/>
                <a:ea typeface="Lexend"/>
                <a:cs typeface="Lexend"/>
                <a:sym typeface="Lexend"/>
              </a:endParaRPr>
            </a:p>
          </p:txBody>
        </p:sp>
        <p:sp>
          <p:nvSpPr>
            <p:cNvPr id="283" name="Google Shape;283;p30"/>
            <p:cNvSpPr txBox="1"/>
            <p:nvPr/>
          </p:nvSpPr>
          <p:spPr>
            <a:xfrm>
              <a:off x="894350" y="4019250"/>
              <a:ext cx="2189700" cy="323135"/>
            </a:xfrm>
            <a:prstGeom prst="rect">
              <a:avLst/>
            </a:prstGeom>
            <a:noFill/>
            <a:ln>
              <a:noFill/>
            </a:ln>
          </p:spPr>
          <p:txBody>
            <a:bodyPr spcFirstLastPara="1" wrap="square" lIns="121900" tIns="121900" rIns="121900" bIns="121900" anchor="t" anchorCtr="0">
              <a:spAutoFit/>
            </a:bodyPr>
            <a:lstStyle/>
            <a:p>
              <a:pPr algn="ctr"/>
              <a:r>
                <a:rPr lang="en" sz="1100" i="1">
                  <a:solidFill>
                    <a:schemeClr val="dk1"/>
                  </a:solidFill>
                  <a:latin typeface="Lexend" pitchFamily="2" charset="0"/>
                  <a:ea typeface="Lexend"/>
                  <a:cs typeface="Lexend"/>
                  <a:sym typeface="Lexend"/>
                </a:rPr>
                <a:t>OpenAI-compatible API server</a:t>
              </a:r>
              <a:endParaRPr sz="1100" i="1">
                <a:solidFill>
                  <a:schemeClr val="dk1"/>
                </a:solidFill>
                <a:latin typeface="Lexend" pitchFamily="2" charset="0"/>
                <a:ea typeface="Lexend"/>
                <a:cs typeface="Lexend"/>
                <a:sym typeface="Lexend"/>
              </a:endParaRPr>
            </a:p>
          </p:txBody>
        </p:sp>
      </p:grpSp>
    </p:spTree>
    <p:extLst>
      <p:ext uri="{BB962C8B-B14F-4D97-AF65-F5344CB8AC3E}">
        <p14:creationId xmlns:p14="http://schemas.microsoft.com/office/powerpoint/2010/main" val="360589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88BEADE-A684-EA06-9C3F-1236A20CA3A6}"/>
              </a:ext>
            </a:extLst>
          </p:cNvPr>
          <p:cNvSpPr>
            <a:spLocks noGrp="1"/>
          </p:cNvSpPr>
          <p:nvPr>
            <p:ph type="title"/>
          </p:nvPr>
        </p:nvSpPr>
        <p:spPr/>
        <p:txBody>
          <a:bodyPr>
            <a:normAutofit/>
          </a:bodyPr>
          <a:lstStyle/>
          <a:p>
            <a:r>
              <a:rPr lang="zh-CN" altLang="en-US"/>
              <a:t>大模型推理</a:t>
            </a:r>
          </a:p>
        </p:txBody>
      </p:sp>
      <p:pic>
        <p:nvPicPr>
          <p:cNvPr id="3" name="图片 2">
            <a:extLst>
              <a:ext uri="{FF2B5EF4-FFF2-40B4-BE49-F238E27FC236}">
                <a16:creationId xmlns:a16="http://schemas.microsoft.com/office/drawing/2014/main" id="{7BFAF98D-903F-6755-8A0B-1EF0B61FB7DD}"/>
              </a:ext>
            </a:extLst>
          </p:cNvPr>
          <p:cNvPicPr>
            <a:picLocks noChangeAspect="1"/>
          </p:cNvPicPr>
          <p:nvPr/>
        </p:nvPicPr>
        <p:blipFill rotWithShape="1">
          <a:blip r:embed="rId2">
            <a:extLst>
              <a:ext uri="{28A0092B-C50C-407E-A947-70E740481C1C}">
                <a14:useLocalDpi xmlns:a14="http://schemas.microsoft.com/office/drawing/2010/main"/>
              </a:ext>
            </a:extLst>
          </a:blip>
          <a:srcRect l="11886" t="21813" r="10738" b="22206"/>
          <a:stretch/>
        </p:blipFill>
        <p:spPr>
          <a:xfrm>
            <a:off x="821986" y="1847396"/>
            <a:ext cx="10823675" cy="3740901"/>
          </a:xfrm>
          <a:prstGeom prst="rect">
            <a:avLst/>
          </a:prstGeom>
        </p:spPr>
      </p:pic>
    </p:spTree>
    <p:extLst>
      <p:ext uri="{BB962C8B-B14F-4D97-AF65-F5344CB8AC3E}">
        <p14:creationId xmlns:p14="http://schemas.microsoft.com/office/powerpoint/2010/main" val="150059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301CF1A9-497B-C6E0-74CF-12448BF134CA}"/>
              </a:ext>
            </a:extLst>
          </p:cNvPr>
          <p:cNvSpPr>
            <a:spLocks noGrp="1"/>
          </p:cNvSpPr>
          <p:nvPr>
            <p:ph type="title"/>
          </p:nvPr>
        </p:nvSpPr>
        <p:spPr/>
        <p:txBody>
          <a:bodyPr>
            <a:normAutofit/>
          </a:bodyPr>
          <a:lstStyle/>
          <a:p>
            <a:r>
              <a:rPr lang="en" altLang="zh-CN" err="1">
                <a:sym typeface="Arial"/>
              </a:rPr>
              <a:t>LLMEngine</a:t>
            </a:r>
            <a:r>
              <a:rPr lang="zh-CN" altLang="en-US">
                <a:sym typeface="Arial"/>
              </a:rPr>
              <a:t> 是 </a:t>
            </a:r>
            <a:r>
              <a:rPr lang="en" altLang="zh-CN" err="1">
                <a:sym typeface="Arial"/>
              </a:rPr>
              <a:t>vLLM</a:t>
            </a:r>
            <a:r>
              <a:rPr lang="zh-CN" altLang="en-US">
                <a:sym typeface="Arial"/>
              </a:rPr>
              <a:t> 的核心逻辑</a:t>
            </a:r>
            <a:endParaRPr lang="zh-CN" altLang="en-US"/>
          </a:p>
        </p:txBody>
      </p:sp>
      <p:sp>
        <p:nvSpPr>
          <p:cNvPr id="12" name="内容占位符 11">
            <a:extLst>
              <a:ext uri="{FF2B5EF4-FFF2-40B4-BE49-F238E27FC236}">
                <a16:creationId xmlns:a16="http://schemas.microsoft.com/office/drawing/2014/main" id="{11C49A4C-591E-26D6-71D8-21D7CB2A811F}"/>
              </a:ext>
            </a:extLst>
          </p:cNvPr>
          <p:cNvSpPr>
            <a:spLocks noGrp="1"/>
          </p:cNvSpPr>
          <p:nvPr>
            <p:ph sz="half" idx="1"/>
          </p:nvPr>
        </p:nvSpPr>
        <p:spPr/>
        <p:txBody>
          <a:bodyPr>
            <a:normAutofit/>
          </a:bodyPr>
          <a:lstStyle/>
          <a:p>
            <a:pPr algn="l">
              <a:buFont typeface="Arial" panose="020B0604020202020204" pitchFamily="34" charset="0"/>
              <a:buChar char="•"/>
            </a:pPr>
            <a:r>
              <a:rPr lang="en" altLang="zh-CN" b="1" err="1"/>
              <a:t>add_request</a:t>
            </a:r>
            <a:r>
              <a:rPr lang="en" altLang="zh-CN" b="1"/>
              <a:t>()</a:t>
            </a:r>
            <a:r>
              <a:rPr lang="zh-CN" altLang="en" b="1"/>
              <a:t>：</a:t>
            </a:r>
            <a:endParaRPr lang="en-US" altLang="zh-CN" b="1"/>
          </a:p>
          <a:p>
            <a:pPr lvl="1">
              <a:buFont typeface="Arial" panose="020B0604020202020204" pitchFamily="34" charset="0"/>
              <a:buChar char="•"/>
            </a:pPr>
            <a:r>
              <a:rPr lang="zh-CN" altLang="en-US"/>
              <a:t>将每一个请求包装成 </a:t>
            </a:r>
            <a:r>
              <a:rPr lang="en" altLang="zh-CN" err="1"/>
              <a:t>vLLM</a:t>
            </a:r>
            <a:r>
              <a:rPr lang="zh-CN" altLang="en-US"/>
              <a:t> 能处理的数据类型（</a:t>
            </a:r>
            <a:r>
              <a:rPr lang="en" altLang="zh-CN"/>
              <a:t>Sequence</a:t>
            </a:r>
            <a:r>
              <a:rPr lang="zh-CN" altLang="en-US"/>
              <a:t> </a:t>
            </a:r>
            <a:r>
              <a:rPr lang="en" altLang="zh-CN"/>
              <a:t>Group</a:t>
            </a:r>
            <a:r>
              <a:rPr lang="zh-CN" altLang="en-US"/>
              <a:t>），并将其加入 </a:t>
            </a:r>
            <a:r>
              <a:rPr lang="en" altLang="zh-CN"/>
              <a:t>Scheduler</a:t>
            </a:r>
            <a:r>
              <a:rPr lang="zh-CN" altLang="en-US"/>
              <a:t> 的</a:t>
            </a:r>
            <a:r>
              <a:rPr lang="en" altLang="zh-CN"/>
              <a:t>waiting</a:t>
            </a:r>
            <a:r>
              <a:rPr lang="zh-CN" altLang="en-US"/>
              <a:t> 队列中。该函数按照“同步”方式设计，被设计为“遍历</a:t>
            </a:r>
            <a:r>
              <a:rPr lang="en" altLang="zh-CN"/>
              <a:t>batch</a:t>
            </a:r>
            <a:r>
              <a:rPr lang="zh-CN" altLang="en-US"/>
              <a:t>中每条数据，然后做相应处理”，只适合批处理场景。</a:t>
            </a:r>
          </a:p>
          <a:p>
            <a:pPr algn="l">
              <a:buFont typeface="Arial" panose="020B0604020202020204" pitchFamily="34" charset="0"/>
              <a:buChar char="•"/>
            </a:pPr>
            <a:r>
              <a:rPr lang="en" altLang="zh-CN" b="1"/>
              <a:t>abort_request</a:t>
            </a:r>
            <a:r>
              <a:rPr lang="en-US" altLang="zh-CN" b="1"/>
              <a:t>()</a:t>
            </a:r>
            <a:r>
              <a:rPr lang="zh-CN" altLang="en" b="1"/>
              <a:t>：</a:t>
            </a:r>
            <a:endParaRPr lang="en-US" altLang="zh-CN" b="1"/>
          </a:p>
          <a:p>
            <a:pPr lvl="1">
              <a:buFont typeface="Arial" panose="020B0604020202020204" pitchFamily="34" charset="0"/>
              <a:buChar char="•"/>
            </a:pPr>
            <a:r>
              <a:rPr lang="zh-CN" altLang="en-US"/>
              <a:t>推理过程中，不是所有请求都能有返回结果。如客户端断开连接时，该请求推理就可以 </a:t>
            </a:r>
            <a:r>
              <a:rPr lang="en" altLang="zh-CN"/>
              <a:t>abort</a:t>
            </a:r>
            <a:r>
              <a:rPr lang="zh-CN" altLang="en-US"/>
              <a:t>。</a:t>
            </a:r>
          </a:p>
          <a:p>
            <a:pPr algn="l">
              <a:buFont typeface="Arial" panose="020B0604020202020204" pitchFamily="34" charset="0"/>
              <a:buChar char="•"/>
            </a:pPr>
            <a:r>
              <a:rPr lang="en" altLang="zh-CN" b="1"/>
              <a:t>step()</a:t>
            </a:r>
            <a:r>
              <a:rPr lang="zh-CN" altLang="en" b="1"/>
              <a:t>：</a:t>
            </a:r>
            <a:endParaRPr lang="en-US" altLang="zh-CN" b="1"/>
          </a:p>
          <a:p>
            <a:pPr lvl="1">
              <a:buFont typeface="Arial" panose="020B0604020202020204" pitchFamily="34" charset="0"/>
              <a:buChar char="•"/>
            </a:pPr>
            <a:r>
              <a:rPr lang="zh-CN" altLang="en-US"/>
              <a:t>负责执行 </a:t>
            </a:r>
            <a:r>
              <a:rPr lang="en-US" altLang="zh-CN"/>
              <a:t>1</a:t>
            </a:r>
            <a:r>
              <a:rPr lang="zh-CN" altLang="en-US"/>
              <a:t> 次推理过程。</a:t>
            </a:r>
            <a:r>
              <a:rPr lang="en" altLang="zh-CN"/>
              <a:t>Scheduler</a:t>
            </a:r>
            <a:r>
              <a:rPr lang="zh-CN" altLang="en-US"/>
              <a:t> 会决定要送那些数据去执行本次推理，并负责给这些数据分配好物理块（</a:t>
            </a:r>
            <a:r>
              <a:rPr lang="en" altLang="zh-CN"/>
              <a:t>metadata</a:t>
            </a:r>
            <a:r>
              <a:rPr lang="zh-CN" altLang="en-US"/>
              <a:t>）。模型会根据 </a:t>
            </a:r>
            <a:r>
              <a:rPr lang="en-US" altLang="zh-CN"/>
              <a:t>metadata</a:t>
            </a:r>
            <a:r>
              <a:rPr lang="zh-CN" altLang="en-US"/>
              <a:t>，采用 </a:t>
            </a:r>
            <a:r>
              <a:rPr lang="en" altLang="zh-CN"/>
              <a:t>Paged</a:t>
            </a:r>
            <a:r>
              <a:rPr lang="zh-CN" altLang="en-US"/>
              <a:t> </a:t>
            </a:r>
            <a:r>
              <a:rPr lang="en" altLang="zh-CN"/>
              <a:t>Attention</a:t>
            </a:r>
            <a:r>
              <a:rPr lang="zh-CN" altLang="en-US"/>
              <a:t> 完成实际计算。</a:t>
            </a:r>
          </a:p>
        </p:txBody>
      </p:sp>
    </p:spTree>
    <p:extLst>
      <p:ext uri="{BB962C8B-B14F-4D97-AF65-F5344CB8AC3E}">
        <p14:creationId xmlns:p14="http://schemas.microsoft.com/office/powerpoint/2010/main" val="630726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D834900E-5B5F-2ABF-B646-2A8FA28DDAB1}"/>
              </a:ext>
            </a:extLst>
          </p:cNvPr>
          <p:cNvSpPr>
            <a:spLocks noGrp="1"/>
          </p:cNvSpPr>
          <p:nvPr>
            <p:ph sz="half" idx="1"/>
          </p:nvPr>
        </p:nvSpPr>
        <p:spPr>
          <a:xfrm>
            <a:off x="623635" y="662153"/>
            <a:ext cx="10963473" cy="5692928"/>
          </a:xfrm>
        </p:spPr>
        <p:txBody>
          <a:bodyPr anchor="ctr">
            <a:normAutofit/>
          </a:bodyPr>
          <a:lstStyle/>
          <a:p>
            <a:pPr marL="0" indent="0">
              <a:buNone/>
            </a:pPr>
            <a:r>
              <a:rPr lang="en" altLang="zh-CN" sz="3733" err="1"/>
              <a:t>vLLM</a:t>
            </a:r>
            <a:r>
              <a:rPr lang="zh-CN" altLang="en-US" sz="3733"/>
              <a:t> 是一个巨大工程</a:t>
            </a:r>
            <a:endParaRPr lang="en-US" altLang="zh-CN" sz="3733"/>
          </a:p>
          <a:p>
            <a:pPr marL="0" indent="0">
              <a:buNone/>
            </a:pPr>
            <a:r>
              <a:rPr lang="zh-CN" altLang="en-US" sz="3733"/>
              <a:t>它耦合了调度工程和模型本身的改造</a:t>
            </a:r>
            <a:endParaRPr lang="en-US" altLang="zh-CN" sz="3733"/>
          </a:p>
          <a:p>
            <a:pPr marL="0" indent="0">
              <a:buNone/>
            </a:pPr>
            <a:r>
              <a:rPr lang="zh-CN" altLang="en-US" sz="3733"/>
              <a:t>代码中的嵌套非常复杂</a:t>
            </a:r>
          </a:p>
        </p:txBody>
      </p:sp>
      <p:pic>
        <p:nvPicPr>
          <p:cNvPr id="6" name="Google Shape;248;p29">
            <a:extLst>
              <a:ext uri="{FF2B5EF4-FFF2-40B4-BE49-F238E27FC236}">
                <a16:creationId xmlns:a16="http://schemas.microsoft.com/office/drawing/2014/main" id="{68B883E7-C18F-2A22-70B9-1AF09BFA482C}"/>
              </a:ext>
            </a:extLst>
          </p:cNvPr>
          <p:cNvPicPr preferRelativeResize="0"/>
          <p:nvPr/>
        </p:nvPicPr>
        <p:blipFill>
          <a:blip r:embed="rId2">
            <a:alphaModFix/>
          </a:blip>
          <a:stretch>
            <a:fillRect/>
          </a:stretch>
        </p:blipFill>
        <p:spPr>
          <a:xfrm>
            <a:off x="9826525" y="4590746"/>
            <a:ext cx="1744465" cy="1744465"/>
          </a:xfrm>
          <a:prstGeom prst="rect">
            <a:avLst/>
          </a:prstGeom>
          <a:noFill/>
          <a:ln>
            <a:noFill/>
          </a:ln>
        </p:spPr>
      </p:pic>
    </p:spTree>
    <p:extLst>
      <p:ext uri="{BB962C8B-B14F-4D97-AF65-F5344CB8AC3E}">
        <p14:creationId xmlns:p14="http://schemas.microsoft.com/office/powerpoint/2010/main" val="397202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30058" y="1047026"/>
            <a:ext cx="2736647" cy="2645789"/>
          </a:xfrm>
          <a:prstGeom prst="rect">
            <a:avLst/>
          </a:prstGeom>
          <a:noFill/>
        </p:spPr>
        <p:txBody>
          <a:bodyPr wrap="none" rtlCol="0">
            <a:spAutoFit/>
          </a:bodyPr>
          <a:lstStyle/>
          <a:p>
            <a:pPr algn="ctr"/>
            <a:r>
              <a:rPr kumimoji="1" lang="en-US" altLang="zh-CN"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20266" y="2969878"/>
            <a:ext cx="9156233" cy="3354765"/>
          </a:xfrm>
          <a:prstGeom prst="rect">
            <a:avLst/>
          </a:prstGeom>
          <a:noFill/>
        </p:spPr>
        <p:txBody>
          <a:bodyPr wrap="square" rtlCol="0">
            <a:spAutoFit/>
          </a:bodyPr>
          <a:lstStyle/>
          <a:p>
            <a:pPr algn="ctr">
              <a:spcBef>
                <a:spcPts val="1799"/>
              </a:spcBef>
              <a:spcAft>
                <a:spcPts val="600"/>
              </a:spcAft>
            </a:pPr>
            <a:r>
              <a:rPr lang="en" altLang="zh-CN" sz="9600" b="1" err="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vLLM</a:t>
            </a:r>
            <a:endParaRPr lang="en" altLang="zh-C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endParaRPr>
          </a:p>
          <a:p>
            <a:pPr algn="ctr">
              <a:spcBef>
                <a:spcPts val="1799"/>
              </a:spcBef>
              <a:spcAft>
                <a:spcPts val="600"/>
              </a:spcAft>
            </a:pPr>
            <a:r>
              <a:rPr lang="zh-CN" altLang="e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整体</a:t>
            </a:r>
            <a:r>
              <a:rPr lang="zh-CN" altLang="en-US"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代码架构</a:t>
            </a:r>
            <a:endParaRPr lang="en" altLang="zh-CN" sz="48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63991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LLMEngine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vllm/engine/llm_engine.py</a:t>
            </a:r>
            <a:endParaRPr sz="1000">
              <a:latin typeface="Lexend" pitchFamily="2" charset="0"/>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pitchFamily="2" charset="0"/>
                <a:ea typeface="Lexend"/>
                <a:cs typeface="Lexend"/>
                <a:sym typeface="Lexend"/>
              </a:rPr>
              <a:t>requests</a:t>
            </a:r>
            <a:br>
              <a:rPr lang="en">
                <a:latin typeface="Lexend" pitchFamily="2" charset="0"/>
                <a:ea typeface="Lexend"/>
                <a:cs typeface="Lexend"/>
                <a:sym typeface="Lexend"/>
              </a:rPr>
            </a:br>
            <a:r>
              <a:rPr lang="en">
                <a:latin typeface="Lexend" pitchFamily="2" charset="0"/>
                <a:ea typeface="Lexend"/>
                <a:cs typeface="Lexend"/>
                <a:sym typeface="Lexend"/>
              </a:rPr>
              <a:t>(prompts)</a:t>
            </a:r>
            <a:endParaRPr>
              <a:latin typeface="Lexend" pitchFamily="2" charset="0"/>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Scheduler</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vllm/core/scheduler.py</a:t>
              </a:r>
              <a:endParaRPr sz="1000">
                <a:latin typeface="Lexend" pitchFamily="2" charset="0"/>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BlockSpaceManager</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vllm/core/block_manager.py</a:t>
              </a:r>
              <a:endParaRPr sz="1000">
                <a:latin typeface="Lexend" pitchFamily="2" charset="0"/>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Lexend" pitchFamily="2" charset="0"/>
                  <a:ea typeface="Consolas"/>
                  <a:cs typeface="Consolas"/>
                  <a:sym typeface="Consolas"/>
                </a:rPr>
                <a:t>BlockAllocator (GPU/CPU)</a:t>
              </a:r>
              <a:endParaRPr sz="1400">
                <a:latin typeface="Lexend" pitchFamily="2" charset="0"/>
                <a:ea typeface="Consolas"/>
                <a:cs typeface="Consolas"/>
                <a:sym typeface="Consolas"/>
              </a:endParaRPr>
            </a:p>
            <a:p>
              <a:pPr algn="ctr"/>
              <a:r>
                <a:rPr lang="en" sz="800">
                  <a:latin typeface="Lexend" pitchFamily="2" charset="0"/>
                  <a:ea typeface="Consolas"/>
                  <a:cs typeface="Consolas"/>
                  <a:sym typeface="Consolas"/>
                </a:rPr>
                <a:t>vllm/core/block_manager.py</a:t>
              </a:r>
              <a:endParaRPr sz="800">
                <a:latin typeface="Lexend" pitchFamily="2" charset="0"/>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Worker</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vllm/worker/worker.py</a:t>
              </a:r>
              <a:endParaRPr sz="1000">
                <a:latin typeface="Lexend" pitchFamily="2" charset="0"/>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pitchFamily="2" charset="0"/>
                  <a:ea typeface="Lexend"/>
                  <a:cs typeface="Lexend"/>
                  <a:sym typeface="Lexend"/>
                </a:rPr>
                <a:t>N ×</a:t>
              </a:r>
              <a:endParaRPr>
                <a:latin typeface="Lexend" pitchFamily="2" charset="0"/>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CacheEngine</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vllm/worker/cache_engine.py</a:t>
              </a:r>
              <a:endParaRPr sz="1000">
                <a:latin typeface="Lexend" pitchFamily="2" charset="0"/>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Worker.model</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vllm/model_executor/models</a:t>
              </a:r>
              <a:endParaRPr sz="1000">
                <a:latin typeface="Lexend" pitchFamily="2" charset="0"/>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Lexend" pitchFamily="2" charset="0"/>
                  <a:ea typeface="Consolas"/>
                  <a:cs typeface="Consolas"/>
                  <a:sym typeface="Consolas"/>
                </a:rPr>
                <a:t>PagedAttention</a:t>
              </a:r>
              <a:endParaRPr>
                <a:latin typeface="Lexend" pitchFamily="2" charset="0"/>
                <a:ea typeface="Consolas"/>
                <a:cs typeface="Consolas"/>
                <a:sym typeface="Consolas"/>
              </a:endParaRPr>
            </a:p>
            <a:p>
              <a:pPr algn="ctr"/>
              <a:r>
                <a:rPr lang="en" sz="1000">
                  <a:latin typeface="Lexend" pitchFamily="2" charset="0"/>
                  <a:ea typeface="Consolas"/>
                  <a:cs typeface="Consolas"/>
                  <a:sym typeface="Consolas"/>
                </a:rPr>
                <a:t>vllm/model_executor/layers/</a:t>
              </a:r>
              <a:br>
                <a:rPr lang="en" sz="1000">
                  <a:latin typeface="Lexend" pitchFamily="2" charset="0"/>
                  <a:ea typeface="Consolas"/>
                  <a:cs typeface="Consolas"/>
                  <a:sym typeface="Consolas"/>
                </a:rPr>
              </a:br>
              <a:r>
                <a:rPr lang="en" sz="1000">
                  <a:latin typeface="Lexend" pitchFamily="2" charset="0"/>
                  <a:ea typeface="Consolas"/>
                  <a:cs typeface="Consolas"/>
                  <a:sym typeface="Consolas"/>
                </a:rPr>
                <a:t>attention.py</a:t>
              </a:r>
              <a:endParaRPr sz="1000">
                <a:latin typeface="Lexend" pitchFamily="2" charset="0"/>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Lexend" pitchFamily="2" charset="0"/>
                  <a:ea typeface="Verdana"/>
                  <a:cs typeface="Verdana"/>
                  <a:sym typeface="Verdana"/>
                </a:rPr>
                <a:t>…</a:t>
              </a:r>
              <a:endParaRPr>
                <a:latin typeface="Lexend" pitchFamily="2" charset="0"/>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pitchFamily="2" charset="0"/>
                  <a:ea typeface="Lexend"/>
                  <a:cs typeface="Lexend"/>
                  <a:sym typeface="Lexend"/>
                </a:rPr>
                <a:t>Centralized Controller</a:t>
              </a:r>
              <a:endParaRPr>
                <a:latin typeface="Lexend" pitchFamily="2" charset="0"/>
                <a:ea typeface="Lexend"/>
                <a:cs typeface="Lexend"/>
                <a:sym typeface="Lexend"/>
              </a:endParaRPr>
            </a:p>
            <a:p>
              <a:pPr algn="ctr"/>
              <a:r>
                <a:rPr lang="en" sz="1200" i="1">
                  <a:latin typeface="Lexend" pitchFamily="2" charset="0"/>
                  <a:ea typeface="Lexend"/>
                  <a:cs typeface="Lexend"/>
                  <a:sym typeface="Lexend"/>
                </a:rPr>
                <a:t>(same process as </a:t>
              </a:r>
              <a:r>
                <a:rPr lang="en" sz="1200">
                  <a:latin typeface="Lexend" pitchFamily="2" charset="0"/>
                  <a:ea typeface="Consolas"/>
                  <a:cs typeface="Consolas"/>
                  <a:sym typeface="Consolas"/>
                </a:rPr>
                <a:t>LLMEngine</a:t>
              </a:r>
              <a:r>
                <a:rPr lang="en" sz="1200" i="1">
                  <a:latin typeface="Lexend" pitchFamily="2" charset="0"/>
                  <a:ea typeface="Lexend"/>
                  <a:cs typeface="Lexend"/>
                  <a:sym typeface="Lexend"/>
                </a:rPr>
                <a:t>, CPU only)</a:t>
              </a:r>
              <a:endParaRPr sz="1200" i="1">
                <a:latin typeface="Lexend" pitchFamily="2" charset="0"/>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pitchFamily="2" charset="0"/>
                  <a:ea typeface="Lexend"/>
                  <a:cs typeface="Lexend"/>
                  <a:sym typeface="Lexend"/>
                </a:rPr>
                <a:t>Distributed Workers</a:t>
              </a:r>
              <a:br>
                <a:rPr lang="en">
                  <a:latin typeface="Lexend" pitchFamily="2" charset="0"/>
                  <a:ea typeface="Lexend"/>
                  <a:cs typeface="Lexend"/>
                  <a:sym typeface="Lexend"/>
                </a:rPr>
              </a:br>
              <a:r>
                <a:rPr lang="en" sz="1200" i="1">
                  <a:solidFill>
                    <a:schemeClr val="dk1"/>
                  </a:solidFill>
                  <a:latin typeface="Lexend" pitchFamily="2" charset="0"/>
                  <a:ea typeface="Lexend"/>
                  <a:cs typeface="Lexend"/>
                  <a:sym typeface="Lexend"/>
                </a:rPr>
                <a:t>(distributed processes with GPUs)</a:t>
              </a:r>
              <a:endParaRPr>
                <a:latin typeface="Lexend" pitchFamily="2" charset="0"/>
                <a:ea typeface="Lexend"/>
                <a:cs typeface="Lexend"/>
                <a:sym typeface="Lexen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3" name="文本框 2">
            <a:extLst>
              <a:ext uri="{FF2B5EF4-FFF2-40B4-BE49-F238E27FC236}">
                <a16:creationId xmlns:a16="http://schemas.microsoft.com/office/drawing/2014/main" id="{4B37F56D-802D-71AC-13E8-FD3B68C63E3E}"/>
              </a:ext>
            </a:extLst>
          </p:cNvPr>
          <p:cNvSpPr txBox="1"/>
          <p:nvPr/>
        </p:nvSpPr>
        <p:spPr>
          <a:xfrm>
            <a:off x="324198" y="4249200"/>
            <a:ext cx="11340594" cy="1987595"/>
          </a:xfrm>
          <a:prstGeom prst="rect">
            <a:avLst/>
          </a:prstGeom>
          <a:solidFill>
            <a:schemeClr val="bg1"/>
          </a:solidFill>
          <a:ln w="19050">
            <a:solidFill>
              <a:schemeClr val="bg1">
                <a:lumMod val="85000"/>
              </a:schemeClr>
            </a:solidFill>
          </a:ln>
        </p:spPr>
        <p:txBody>
          <a:bodyPr wrap="square">
            <a:spAutoFit/>
          </a:bodyPr>
          <a:lstStyle/>
          <a:p>
            <a:pPr marL="342900" indent="-342900" defTabSz="1218804" fontAlgn="base" latinLnBrk="1">
              <a:lnSpc>
                <a:spcPct val="150000"/>
              </a:lnSpc>
              <a:spcAft>
                <a:spcPts val="800"/>
              </a:spcAft>
              <a:buClr>
                <a:srgbClr val="92D050"/>
              </a:buClr>
              <a:buFont typeface="Arial" pitchFamily="34" charset="0"/>
              <a:buChar char="•"/>
            </a:pPr>
            <a:r>
              <a:rPr lang="en-US" altLang="zh-CN" sz="2000" kern="0" err="1">
                <a:solidFill>
                  <a:srgbClr val="374154"/>
                </a:solidFill>
                <a:latin typeface="Lexend" pitchFamily="2" charset="0"/>
                <a:ea typeface="微软雅黑" pitchFamily="34" charset="-122"/>
              </a:rPr>
              <a:t>vLLM</a:t>
            </a:r>
            <a:r>
              <a:rPr lang="zh-CN" altLang="en-US" sz="2000" kern="0">
                <a:solidFill>
                  <a:srgbClr val="374154"/>
                </a:solidFill>
                <a:latin typeface="Lexend" pitchFamily="2" charset="0"/>
                <a:ea typeface="微软雅黑" pitchFamily="34" charset="-122"/>
              </a:rPr>
              <a:t> 核心组件是 </a:t>
            </a:r>
            <a:r>
              <a:rPr lang="en" altLang="zh-CN" sz="2000" kern="0" err="1">
                <a:solidFill>
                  <a:srgbClr val="374154"/>
                </a:solidFill>
                <a:latin typeface="Lexend" pitchFamily="2" charset="0"/>
                <a:ea typeface="微软雅黑" pitchFamily="34" charset="-122"/>
              </a:rPr>
              <a:t>LLMEngine</a:t>
            </a:r>
            <a:r>
              <a:rPr lang="en" altLang="zh-CN" sz="2000" kern="0">
                <a:solidFill>
                  <a:srgbClr val="374154"/>
                </a:solidFill>
                <a:latin typeface="Lexend" pitchFamily="2" charset="0"/>
                <a:ea typeface="微软雅黑" pitchFamily="34" charset="-122"/>
              </a:rPr>
              <a:t> </a:t>
            </a:r>
            <a:r>
              <a:rPr lang="zh-CN" altLang="en-US" sz="2000" kern="0">
                <a:solidFill>
                  <a:srgbClr val="374154"/>
                </a:solidFill>
                <a:latin typeface="Lexend" pitchFamily="2" charset="0"/>
                <a:ea typeface="微软雅黑" pitchFamily="34" charset="-122"/>
              </a:rPr>
              <a:t>类，外层接口类 </a:t>
            </a:r>
            <a:r>
              <a:rPr lang="en" altLang="zh-CN" sz="2000" kern="0">
                <a:solidFill>
                  <a:srgbClr val="374154"/>
                </a:solidFill>
                <a:latin typeface="Lexend" pitchFamily="2" charset="0"/>
                <a:ea typeface="微软雅黑" pitchFamily="34" charset="-122"/>
              </a:rPr>
              <a:t>LLM </a:t>
            </a:r>
            <a:r>
              <a:rPr lang="zh-CN" altLang="en-US" sz="2000" kern="0">
                <a:solidFill>
                  <a:srgbClr val="374154"/>
                </a:solidFill>
                <a:latin typeface="Lexend" pitchFamily="2" charset="0"/>
                <a:ea typeface="微软雅黑" pitchFamily="34" charset="-122"/>
              </a:rPr>
              <a:t>和 </a:t>
            </a:r>
            <a:r>
              <a:rPr lang="en" altLang="zh-CN" sz="2000" kern="0" err="1">
                <a:solidFill>
                  <a:srgbClr val="374154"/>
                </a:solidFill>
                <a:latin typeface="Lexend" pitchFamily="2" charset="0"/>
                <a:ea typeface="微软雅黑" pitchFamily="34" charset="-122"/>
              </a:rPr>
              <a:t>AsyncLLMEngine</a:t>
            </a:r>
            <a:r>
              <a:rPr lang="en" altLang="zh-CN" sz="2000" kern="0">
                <a:solidFill>
                  <a:srgbClr val="374154"/>
                </a:solidFill>
                <a:latin typeface="Lexend" pitchFamily="2" charset="0"/>
                <a:ea typeface="微软雅黑" pitchFamily="34" charset="-122"/>
              </a:rPr>
              <a:t> </a:t>
            </a:r>
            <a:r>
              <a:rPr lang="zh-CN" altLang="en-US" sz="2000" kern="0">
                <a:solidFill>
                  <a:srgbClr val="374154"/>
                </a:solidFill>
                <a:latin typeface="Lexend" pitchFamily="2" charset="0"/>
                <a:ea typeface="微软雅黑" pitchFamily="34" charset="-122"/>
              </a:rPr>
              <a:t>都是对 </a:t>
            </a:r>
            <a:r>
              <a:rPr lang="en" altLang="zh-CN" sz="2000" kern="0" err="1">
                <a:solidFill>
                  <a:srgbClr val="374154"/>
                </a:solidFill>
                <a:latin typeface="Lexend" pitchFamily="2" charset="0"/>
                <a:ea typeface="微软雅黑" pitchFamily="34" charset="-122"/>
              </a:rPr>
              <a:t>LLMEngine</a:t>
            </a:r>
            <a:r>
              <a:rPr lang="en" altLang="zh-CN" sz="2000" kern="0">
                <a:solidFill>
                  <a:srgbClr val="374154"/>
                </a:solidFill>
                <a:latin typeface="Lexend" pitchFamily="2" charset="0"/>
                <a:ea typeface="微软雅黑" pitchFamily="34" charset="-122"/>
              </a:rPr>
              <a:t> </a:t>
            </a:r>
            <a:r>
              <a:rPr lang="zh-CN" altLang="en-US" sz="2000" kern="0">
                <a:solidFill>
                  <a:srgbClr val="374154"/>
                </a:solidFill>
                <a:latin typeface="Lexend" pitchFamily="2" charset="0"/>
                <a:ea typeface="微软雅黑" pitchFamily="34" charset="-122"/>
              </a:rPr>
              <a:t>的封装。</a:t>
            </a:r>
            <a:endParaRPr lang="en-US" altLang="zh-CN" sz="2000" kern="0">
              <a:solidFill>
                <a:srgbClr val="374154"/>
              </a:solidFill>
              <a:latin typeface="Lexend" pitchFamily="2" charset="0"/>
              <a:ea typeface="微软雅黑" pitchFamily="34" charset="-122"/>
            </a:endParaRPr>
          </a:p>
          <a:p>
            <a:pPr marL="342900" indent="-342900" defTabSz="1218804" fontAlgn="base" latinLnBrk="1">
              <a:lnSpc>
                <a:spcPct val="150000"/>
              </a:lnSpc>
              <a:spcAft>
                <a:spcPts val="800"/>
              </a:spcAft>
              <a:buClr>
                <a:srgbClr val="92D050"/>
              </a:buClr>
              <a:buFont typeface="Arial" pitchFamily="34" charset="0"/>
              <a:buChar char="•"/>
            </a:pPr>
            <a:r>
              <a:rPr lang="en" altLang="zh-CN" sz="2000" kern="0" err="1">
                <a:solidFill>
                  <a:srgbClr val="374154"/>
                </a:solidFill>
                <a:latin typeface="Lexend" pitchFamily="2" charset="0"/>
                <a:ea typeface="微软雅黑" pitchFamily="34" charset="-122"/>
              </a:rPr>
              <a:t>LLMEngine</a:t>
            </a:r>
            <a:r>
              <a:rPr lang="en" altLang="zh-CN" sz="2000" kern="0">
                <a:solidFill>
                  <a:srgbClr val="374154"/>
                </a:solidFill>
                <a:latin typeface="Lexend" pitchFamily="2" charset="0"/>
                <a:ea typeface="微软雅黑" pitchFamily="34" charset="-122"/>
              </a:rPr>
              <a:t> </a:t>
            </a:r>
            <a:r>
              <a:rPr lang="zh-CN" altLang="en-US" sz="2000" kern="0">
                <a:solidFill>
                  <a:srgbClr val="374154"/>
                </a:solidFill>
                <a:latin typeface="Lexend" pitchFamily="2" charset="0"/>
                <a:ea typeface="微软雅黑" pitchFamily="34" charset="-122"/>
              </a:rPr>
              <a:t>有两个核心组件，分别是负责请求调度的 </a:t>
            </a:r>
            <a:r>
              <a:rPr lang="en" altLang="zh-CN" sz="2000" kern="0">
                <a:solidFill>
                  <a:srgbClr val="374154"/>
                </a:solidFill>
                <a:latin typeface="Lexend" pitchFamily="2" charset="0"/>
                <a:ea typeface="微软雅黑" pitchFamily="34" charset="-122"/>
              </a:rPr>
              <a:t>Scheduler </a:t>
            </a:r>
            <a:r>
              <a:rPr lang="zh-CN" altLang="en-US" sz="2000" kern="0">
                <a:solidFill>
                  <a:srgbClr val="374154"/>
                </a:solidFill>
                <a:latin typeface="Lexend" pitchFamily="2" charset="0"/>
                <a:ea typeface="微软雅黑" pitchFamily="34" charset="-122"/>
              </a:rPr>
              <a:t>和负责模型推理的 </a:t>
            </a:r>
            <a:r>
              <a:rPr lang="en" altLang="zh-CN" sz="2000" kern="0">
                <a:solidFill>
                  <a:srgbClr val="374154"/>
                </a:solidFill>
                <a:latin typeface="Lexend" pitchFamily="2" charset="0"/>
                <a:ea typeface="微软雅黑" pitchFamily="34" charset="-122"/>
              </a:rPr>
              <a:t>Worker</a:t>
            </a:r>
            <a:r>
              <a:rPr lang="zh-CN" altLang="en" sz="2000" kern="0">
                <a:solidFill>
                  <a:srgbClr val="374154"/>
                </a:solidFill>
                <a:latin typeface="Lexend" pitchFamily="2" charset="0"/>
                <a:ea typeface="微软雅黑" pitchFamily="34" charset="-122"/>
              </a:rPr>
              <a:t>，</a:t>
            </a:r>
            <a:r>
              <a:rPr lang="en" altLang="zh-CN" sz="2000" kern="0">
                <a:solidFill>
                  <a:srgbClr val="374154"/>
                </a:solidFill>
                <a:latin typeface="Lexend" pitchFamily="2" charset="0"/>
                <a:ea typeface="微软雅黑" pitchFamily="34" charset="-122"/>
              </a:rPr>
              <a:t> Scheduler</a:t>
            </a:r>
            <a:r>
              <a:rPr lang="zh-CN" altLang="en-US" sz="2000" kern="0">
                <a:solidFill>
                  <a:srgbClr val="374154"/>
                </a:solidFill>
                <a:latin typeface="Lexend" pitchFamily="2" charset="0"/>
                <a:ea typeface="微软雅黑" pitchFamily="34" charset="-122"/>
              </a:rPr>
              <a:t> 从等待队列中选择接下来要处理的请求</a:t>
            </a:r>
            <a:r>
              <a:rPr lang="en" altLang="zh-CN" sz="2000" kern="0">
                <a:solidFill>
                  <a:srgbClr val="374154"/>
                </a:solidFill>
                <a:latin typeface="Lexend" pitchFamily="2" charset="0"/>
                <a:ea typeface="微软雅黑" pitchFamily="34" charset="-122"/>
              </a:rPr>
              <a:t>Worker</a:t>
            </a:r>
            <a:r>
              <a:rPr lang="zh-CN" altLang="en-US" sz="2000" kern="0">
                <a:solidFill>
                  <a:srgbClr val="374154"/>
                </a:solidFill>
                <a:latin typeface="Lexend" pitchFamily="2" charset="0"/>
                <a:ea typeface="微软雅黑" pitchFamily="34" charset="-122"/>
              </a:rPr>
              <a:t>负责使用模型对被调度请求进行推理。</a:t>
            </a:r>
          </a:p>
        </p:txBody>
      </p:sp>
    </p:spTree>
    <p:extLst>
      <p:ext uri="{BB962C8B-B14F-4D97-AF65-F5344CB8AC3E}">
        <p14:creationId xmlns:p14="http://schemas.microsoft.com/office/powerpoint/2010/main" val="344567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0A896B3-A53A-6273-134B-87B1866B4602}"/>
              </a:ext>
            </a:extLst>
          </p:cNvPr>
          <p:cNvSpPr>
            <a:spLocks noGrp="1"/>
          </p:cNvSpPr>
          <p:nvPr>
            <p:ph type="title"/>
          </p:nvPr>
        </p:nvSpPr>
        <p:spPr/>
        <p:txBody>
          <a:bodyPr>
            <a:normAutofit/>
          </a:bodyPr>
          <a:lstStyle/>
          <a:p>
            <a:pPr>
              <a:spcBef>
                <a:spcPts val="1799"/>
              </a:spcBef>
              <a:spcAft>
                <a:spcPts val="600"/>
              </a:spcAft>
            </a:pPr>
            <a:r>
              <a:rPr lang="en" altLang="zh-CN" err="1">
                <a:sym typeface="Lexend"/>
              </a:rPr>
              <a:t>vLLM</a:t>
            </a:r>
            <a:r>
              <a:rPr lang="zh-CN" altLang="en-US">
                <a:sym typeface="Lexend"/>
              </a:rPr>
              <a:t> </a:t>
            </a:r>
            <a:r>
              <a:rPr lang="zh-CN" altLang="en">
                <a:sym typeface="Lexend"/>
              </a:rPr>
              <a:t>整体</a:t>
            </a:r>
            <a:r>
              <a:rPr lang="zh-CN" altLang="en-US">
                <a:sym typeface="Lexend"/>
              </a:rPr>
              <a:t>代码架构</a:t>
            </a:r>
            <a:endParaRPr lang="zh-CN" altLang="en-US"/>
          </a:p>
        </p:txBody>
      </p:sp>
      <p:sp>
        <p:nvSpPr>
          <p:cNvPr id="4" name="灯片编号占位符 3">
            <a:extLst>
              <a:ext uri="{FF2B5EF4-FFF2-40B4-BE49-F238E27FC236}">
                <a16:creationId xmlns:a16="http://schemas.microsoft.com/office/drawing/2014/main" id="{EC5051D0-05DA-DC97-1376-9FFAB51E508D}"/>
              </a:ext>
            </a:extLst>
          </p:cNvPr>
          <p:cNvSpPr>
            <a:spLocks noGrp="1"/>
          </p:cNvSpPr>
          <p:nvPr>
            <p:ph type="sldNum" idx="4294967295"/>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t>25</a:t>
            </a:fld>
            <a:endParaRPr lang="en"/>
          </a:p>
        </p:txBody>
      </p:sp>
      <p:pic>
        <p:nvPicPr>
          <p:cNvPr id="1026" name="Picture 2">
            <a:extLst>
              <a:ext uri="{FF2B5EF4-FFF2-40B4-BE49-F238E27FC236}">
                <a16:creationId xmlns:a16="http://schemas.microsoft.com/office/drawing/2014/main" id="{7CEC680A-EF38-E870-9855-52159512C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742" y="1111979"/>
            <a:ext cx="9548383" cy="562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77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err="1">
                  <a:latin typeface="Consolas"/>
                  <a:ea typeface="Consolas"/>
                  <a:cs typeface="Consolas"/>
                  <a:sym typeface="Consolas"/>
                </a:rPr>
                <a:t>vllm</a:t>
              </a:r>
              <a:r>
                <a:rPr lang="en" sz="1000">
                  <a:latin typeface="Consolas"/>
                  <a:ea typeface="Consolas"/>
                  <a:cs typeface="Consolas"/>
                  <a:sym typeface="Consolas"/>
                </a:rPr>
                <a:t>/core/</a:t>
              </a:r>
              <a:r>
                <a:rPr lang="en" sz="1000" err="1">
                  <a:latin typeface="Consolas"/>
                  <a:ea typeface="Consolas"/>
                  <a:cs typeface="Consolas"/>
                  <a:sym typeface="Consolas"/>
                </a:rPr>
                <a:t>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4" name="内容占位符 11">
            <a:extLst>
              <a:ext uri="{FF2B5EF4-FFF2-40B4-BE49-F238E27FC236}">
                <a16:creationId xmlns:a16="http://schemas.microsoft.com/office/drawing/2014/main" id="{EB0F560D-F0EA-59E0-A316-6CB8C7C19B1C}"/>
              </a:ext>
            </a:extLst>
          </p:cNvPr>
          <p:cNvSpPr txBox="1">
            <a:spLocks/>
          </p:cNvSpPr>
          <p:nvPr/>
        </p:nvSpPr>
        <p:spPr>
          <a:xfrm>
            <a:off x="5422448" y="2417379"/>
            <a:ext cx="6044718" cy="3529189"/>
          </a:xfrm>
          <a:prstGeom prst="rect">
            <a:avLst/>
          </a:prstGeom>
          <a:solidFill>
            <a:schemeClr val="bg1"/>
          </a:solidFill>
          <a:ln w="19050">
            <a:solidFill>
              <a:schemeClr val="bg1">
                <a:lumMod val="8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914400" marR="0" lvl="1"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2pPr>
            <a:lvl3pPr marL="1371600" marR="0" lvl="2"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3pPr>
            <a:lvl4pPr marL="1828800" marR="0" lvl="3"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4pPr>
            <a:lvl5pPr marL="2286000" marR="0" lvl="4"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5pPr>
            <a:lvl6pPr marL="2743200" marR="0" lvl="5"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6pPr>
            <a:lvl7pPr marL="3200400" marR="0" lvl="6"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7pPr>
            <a:lvl8pPr marL="3657600" marR="0" lvl="7"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8pPr>
            <a:lvl9pPr marL="4114800" marR="0" lvl="8"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9pPr>
          </a:lstStyle>
          <a:p>
            <a:pPr marL="342900" lvl="1" indent="-342900" defTabSz="1218804" fontAlgn="base" latinLnBrk="1">
              <a:lnSpc>
                <a:spcPct val="150000"/>
              </a:lnSpc>
              <a:spcAft>
                <a:spcPts val="800"/>
              </a:spcAft>
              <a:buClr>
                <a:srgbClr val="92D050"/>
              </a:buClr>
              <a:buFont typeface="Arial" pitchFamily="34" charset="0"/>
              <a:buChar char="•"/>
            </a:pPr>
            <a:r>
              <a:rPr lang="en-US" altLang="zh-CN" sz="2000" b="1" kern="0">
                <a:solidFill>
                  <a:srgbClr val="4985E8"/>
                </a:solidFill>
                <a:latin typeface="Lexend" pitchFamily="2" charset="0"/>
                <a:ea typeface="微软雅黑" pitchFamily="34" charset="-122"/>
                <a:cs typeface="+mn-cs"/>
              </a:rPr>
              <a:t>Scheduler</a:t>
            </a:r>
            <a:r>
              <a:rPr lang="zh-CN" altLang="en-US" sz="2000" b="1" kern="0">
                <a:solidFill>
                  <a:srgbClr val="4985E8"/>
                </a:solidFill>
                <a:latin typeface="Lexend" pitchFamily="2" charset="0"/>
                <a:ea typeface="微软雅黑" pitchFamily="34" charset="-122"/>
                <a:cs typeface="+mn-cs"/>
              </a:rPr>
              <a:t>：</a:t>
            </a:r>
            <a:endParaRPr lang="en-US" altLang="zh-CN" sz="2000" b="1" kern="0">
              <a:solidFill>
                <a:srgbClr val="4985E8"/>
              </a:solidFill>
              <a:latin typeface="Lexend" pitchFamily="2" charset="0"/>
              <a:ea typeface="微软雅黑" pitchFamily="34" charset="-122"/>
              <a:cs typeface="+mn-cs"/>
            </a:endParaRPr>
          </a:p>
          <a:p>
            <a:pPr marL="800100" lvl="7" indent="-342900" defTabSz="1218804" fontAlgn="base" latinLnBrk="1">
              <a:lnSpc>
                <a:spcPct val="150000"/>
              </a:lnSpc>
              <a:spcAft>
                <a:spcPts val="800"/>
              </a:spcAft>
              <a:buClr>
                <a:srgbClr val="92D050"/>
              </a:buClr>
              <a:buFont typeface="Arial" pitchFamily="34" charset="0"/>
              <a:buChar char="•"/>
            </a:pPr>
            <a:r>
              <a:rPr lang="zh-CN" altLang="en-US" sz="1900" kern="0">
                <a:solidFill>
                  <a:srgbClr val="374154"/>
                </a:solidFill>
                <a:latin typeface="Lexend" pitchFamily="2" charset="0"/>
                <a:ea typeface="微软雅黑" pitchFamily="34" charset="-122"/>
                <a:cs typeface="+mn-cs"/>
              </a:rPr>
              <a:t>决定每个推理阶段的任务调度，主要负责选择哪些数据需要送到模型去推理，并且管理 </a:t>
            </a:r>
            <a:r>
              <a:rPr lang="en" altLang="zh-CN" sz="1900" kern="0">
                <a:solidFill>
                  <a:srgbClr val="374154"/>
                </a:solidFill>
                <a:latin typeface="Lexend" pitchFamily="2" charset="0"/>
                <a:ea typeface="微软雅黑" pitchFamily="34" charset="-122"/>
                <a:cs typeface="+mn-cs"/>
              </a:rPr>
              <a:t>KV Cache </a:t>
            </a:r>
            <a:r>
              <a:rPr lang="zh-CN" altLang="en-US" sz="1900" kern="0">
                <a:solidFill>
                  <a:srgbClr val="374154"/>
                </a:solidFill>
                <a:latin typeface="Lexend" pitchFamily="2" charset="0"/>
                <a:ea typeface="微软雅黑" pitchFamily="34" charset="-122"/>
                <a:cs typeface="+mn-cs"/>
              </a:rPr>
              <a:t>的分配。然而，调度器并不直接处理这些物理缓存块的实际存储与管理，只是分配了缓存块的 </a:t>
            </a:r>
            <a:r>
              <a:rPr lang="en" altLang="zh-CN" sz="1900" kern="0">
                <a:solidFill>
                  <a:srgbClr val="374154"/>
                </a:solidFill>
                <a:latin typeface="Lexend" pitchFamily="2" charset="0"/>
                <a:ea typeface="微软雅黑" pitchFamily="34" charset="-122"/>
                <a:cs typeface="+mn-cs"/>
              </a:rPr>
              <a:t>ID</a:t>
            </a:r>
            <a:r>
              <a:rPr lang="zh-CN" altLang="en" sz="1900" kern="0">
                <a:solidFill>
                  <a:srgbClr val="374154"/>
                </a:solidFill>
                <a:latin typeface="Lexend" pitchFamily="2" charset="0"/>
                <a:ea typeface="微软雅黑" pitchFamily="34" charset="-122"/>
                <a:cs typeface="+mn-cs"/>
              </a:rPr>
              <a:t>，</a:t>
            </a:r>
            <a:r>
              <a:rPr lang="zh-CN" altLang="en-US" sz="1900" kern="0">
                <a:solidFill>
                  <a:srgbClr val="374154"/>
                </a:solidFill>
                <a:latin typeface="Lexend" pitchFamily="2" charset="0"/>
                <a:ea typeface="微软雅黑" pitchFamily="34" charset="-122"/>
                <a:cs typeface="+mn-cs"/>
              </a:rPr>
              <a:t>而数据的实际存储则由分布式 </a:t>
            </a:r>
            <a:r>
              <a:rPr lang="en" altLang="zh-CN" sz="1900" kern="0">
                <a:solidFill>
                  <a:srgbClr val="374154"/>
                </a:solidFill>
                <a:latin typeface="Lexend" pitchFamily="2" charset="0"/>
                <a:ea typeface="微软雅黑" pitchFamily="34" charset="-122"/>
                <a:cs typeface="+mn-cs"/>
              </a:rPr>
              <a:t>Worker </a:t>
            </a:r>
            <a:r>
              <a:rPr lang="zh-CN" altLang="en-US" sz="1900" kern="0">
                <a:solidFill>
                  <a:srgbClr val="374154"/>
                </a:solidFill>
                <a:latin typeface="Lexend" pitchFamily="2" charset="0"/>
                <a:ea typeface="微软雅黑" pitchFamily="34" charset="-122"/>
                <a:cs typeface="+mn-cs"/>
              </a:rPr>
              <a:t>处理，这些 </a:t>
            </a:r>
            <a:r>
              <a:rPr lang="en" altLang="zh-CN" sz="1900" kern="0">
                <a:solidFill>
                  <a:srgbClr val="374154"/>
                </a:solidFill>
                <a:latin typeface="Lexend" pitchFamily="2" charset="0"/>
                <a:ea typeface="微软雅黑" pitchFamily="34" charset="-122"/>
                <a:cs typeface="+mn-cs"/>
              </a:rPr>
              <a:t>Worker </a:t>
            </a:r>
            <a:r>
              <a:rPr lang="zh-CN" altLang="en-US" sz="1900" kern="0">
                <a:solidFill>
                  <a:srgbClr val="374154"/>
                </a:solidFill>
                <a:latin typeface="Lexend" pitchFamily="2" charset="0"/>
                <a:ea typeface="微软雅黑" pitchFamily="34" charset="-122"/>
                <a:cs typeface="+mn-cs"/>
              </a:rPr>
              <a:t>分布在 </a:t>
            </a:r>
            <a:r>
              <a:rPr lang="en" altLang="zh-CN" sz="1900" kern="0">
                <a:solidFill>
                  <a:srgbClr val="374154"/>
                </a:solidFill>
                <a:latin typeface="Lexend" pitchFamily="2" charset="0"/>
                <a:ea typeface="微软雅黑" pitchFamily="34" charset="-122"/>
                <a:cs typeface="+mn-cs"/>
              </a:rPr>
              <a:t>GPU </a:t>
            </a:r>
            <a:r>
              <a:rPr lang="zh-CN" altLang="en-US" sz="1900" kern="0">
                <a:solidFill>
                  <a:srgbClr val="374154"/>
                </a:solidFill>
                <a:latin typeface="Lexend" pitchFamily="2" charset="0"/>
                <a:ea typeface="微软雅黑" pitchFamily="34" charset="-122"/>
                <a:cs typeface="+mn-cs"/>
              </a:rPr>
              <a:t>上。</a:t>
            </a:r>
            <a:endParaRPr lang="en-US" altLang="zh-CN" sz="1900" kern="0">
              <a:solidFill>
                <a:srgbClr val="374154"/>
              </a:solidFill>
              <a:latin typeface="Lexend" pitchFamily="2" charset="0"/>
              <a:ea typeface="微软雅黑" pitchFamily="34" charset="-122"/>
              <a:cs typeface="+mn-cs"/>
            </a:endParaRPr>
          </a:p>
        </p:txBody>
      </p:sp>
    </p:spTree>
    <p:extLst>
      <p:ext uri="{BB962C8B-B14F-4D97-AF65-F5344CB8AC3E}">
        <p14:creationId xmlns:p14="http://schemas.microsoft.com/office/powerpoint/2010/main" val="253066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err="1">
                  <a:latin typeface="Consolas"/>
                  <a:ea typeface="Consolas"/>
                  <a:cs typeface="Consolas"/>
                  <a:sym typeface="Consolas"/>
                </a:rPr>
                <a:t>vllm</a:t>
              </a:r>
              <a:r>
                <a:rPr lang="en" sz="1000">
                  <a:latin typeface="Consolas"/>
                  <a:ea typeface="Consolas"/>
                  <a:cs typeface="Consolas"/>
                  <a:sym typeface="Consolas"/>
                </a:rPr>
                <a:t>/core/</a:t>
              </a:r>
              <a:r>
                <a:rPr lang="en" sz="1000" err="1">
                  <a:latin typeface="Consolas"/>
                  <a:ea typeface="Consolas"/>
                  <a:cs typeface="Consolas"/>
                  <a:sym typeface="Consolas"/>
                </a:rPr>
                <a:t>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4" name="内容占位符 11">
            <a:extLst>
              <a:ext uri="{FF2B5EF4-FFF2-40B4-BE49-F238E27FC236}">
                <a16:creationId xmlns:a16="http://schemas.microsoft.com/office/drawing/2014/main" id="{EB0F560D-F0EA-59E0-A316-6CB8C7C19B1C}"/>
              </a:ext>
            </a:extLst>
          </p:cNvPr>
          <p:cNvSpPr txBox="1">
            <a:spLocks/>
          </p:cNvSpPr>
          <p:nvPr/>
        </p:nvSpPr>
        <p:spPr>
          <a:xfrm>
            <a:off x="5044740" y="1418896"/>
            <a:ext cx="6540223" cy="4926437"/>
          </a:xfrm>
          <a:prstGeom prst="rect">
            <a:avLst/>
          </a:prstGeom>
          <a:solidFill>
            <a:schemeClr val="bg1"/>
          </a:solidFill>
          <a:ln w="19050">
            <a:solidFill>
              <a:schemeClr val="bg1">
                <a:lumMod val="8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914400" marR="0" lvl="1"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2pPr>
            <a:lvl3pPr marL="1371600" marR="0" lvl="2"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3pPr>
            <a:lvl4pPr marL="1828800" marR="0" lvl="3"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4pPr>
            <a:lvl5pPr marL="2286000" marR="0" lvl="4"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5pPr>
            <a:lvl6pPr marL="2743200" marR="0" lvl="5"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6pPr>
            <a:lvl7pPr marL="3200400" marR="0" lvl="6"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7pPr>
            <a:lvl8pPr marL="3657600" marR="0" lvl="7"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8pPr>
            <a:lvl9pPr marL="4114800" marR="0" lvl="8"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9pPr>
          </a:lstStyle>
          <a:p>
            <a:pPr marL="0" lvl="5" indent="-342900" defTabSz="1218804" fontAlgn="base" latinLnBrk="1">
              <a:lnSpc>
                <a:spcPct val="150000"/>
              </a:lnSpc>
              <a:spcAft>
                <a:spcPts val="800"/>
              </a:spcAft>
              <a:buClr>
                <a:srgbClr val="92D050"/>
              </a:buClr>
              <a:buFont typeface="Arial" pitchFamily="34" charset="0"/>
              <a:buChar char="•"/>
            </a:pPr>
            <a:r>
              <a:rPr lang="en" altLang="zh-CN" sz="1900" b="1" kern="0" err="1">
                <a:solidFill>
                  <a:srgbClr val="4985E8"/>
                </a:solidFill>
                <a:latin typeface="Lexend" pitchFamily="2" charset="0"/>
                <a:ea typeface="微软雅黑" pitchFamily="34" charset="-122"/>
                <a:cs typeface="+mn-cs"/>
              </a:rPr>
              <a:t>BlockSpaceManager</a:t>
            </a:r>
            <a:r>
              <a:rPr lang="en" altLang="zh-CN" sz="1900" b="1" kern="0">
                <a:solidFill>
                  <a:srgbClr val="4985E8"/>
                </a:solidFill>
                <a:latin typeface="Lexend" pitchFamily="2" charset="0"/>
                <a:ea typeface="微软雅黑" pitchFamily="34" charset="-122"/>
                <a:cs typeface="+mn-cs"/>
              </a:rPr>
              <a:t> </a:t>
            </a:r>
            <a:r>
              <a:rPr lang="zh-CN" altLang="en-US" sz="1900" b="1" kern="0">
                <a:solidFill>
                  <a:srgbClr val="4985E8"/>
                </a:solidFill>
                <a:latin typeface="Lexend" pitchFamily="2" charset="0"/>
                <a:ea typeface="微软雅黑" pitchFamily="34" charset="-122"/>
                <a:cs typeface="+mn-cs"/>
              </a:rPr>
              <a:t>和 </a:t>
            </a:r>
            <a:r>
              <a:rPr lang="en" altLang="zh-CN" sz="1900" b="1" kern="0" err="1">
                <a:solidFill>
                  <a:srgbClr val="4985E8"/>
                </a:solidFill>
                <a:latin typeface="Lexend" pitchFamily="2" charset="0"/>
                <a:ea typeface="微软雅黑" pitchFamily="34" charset="-122"/>
                <a:cs typeface="+mn-cs"/>
              </a:rPr>
              <a:t>BlockAllocator</a:t>
            </a:r>
            <a:r>
              <a:rPr lang="en" altLang="zh-CN" sz="1900" b="1" kern="0">
                <a:solidFill>
                  <a:srgbClr val="4985E8"/>
                </a:solidFill>
                <a:latin typeface="Lexend" pitchFamily="2" charset="0"/>
                <a:ea typeface="微软雅黑" pitchFamily="34" charset="-122"/>
                <a:cs typeface="+mn-cs"/>
              </a:rPr>
              <a:t> </a:t>
            </a:r>
            <a:r>
              <a:rPr lang="zh-CN" altLang="en-US" sz="1900" b="1" kern="0">
                <a:solidFill>
                  <a:srgbClr val="4985E8"/>
                </a:solidFill>
                <a:latin typeface="Lexend" pitchFamily="2" charset="0"/>
                <a:ea typeface="微软雅黑" pitchFamily="34" charset="-122"/>
                <a:cs typeface="+mn-cs"/>
              </a:rPr>
              <a:t>：</a:t>
            </a:r>
            <a:endParaRPr lang="en-US" altLang="zh-CN" sz="1900" b="1" kern="0">
              <a:solidFill>
                <a:srgbClr val="4985E8"/>
              </a:solidFill>
              <a:latin typeface="Lexend" pitchFamily="2" charset="0"/>
              <a:ea typeface="微软雅黑" pitchFamily="34" charset="-122"/>
              <a:cs typeface="+mn-cs"/>
            </a:endParaRPr>
          </a:p>
          <a:p>
            <a:pPr marL="772565" lvl="6" indent="-342900" defTabSz="1218804" fontAlgn="base" latinLnBrk="1">
              <a:lnSpc>
                <a:spcPct val="150000"/>
              </a:lnSpc>
              <a:spcAft>
                <a:spcPts val="800"/>
              </a:spcAft>
              <a:buClr>
                <a:srgbClr val="92D050"/>
              </a:buClr>
              <a:buFont typeface="Arial" pitchFamily="34" charset="0"/>
              <a:buChar char="•"/>
            </a:pPr>
            <a:r>
              <a:rPr lang="zh-CN" altLang="en-US" sz="1800" kern="0">
                <a:solidFill>
                  <a:srgbClr val="374154"/>
                </a:solidFill>
                <a:latin typeface="Lexend" pitchFamily="2" charset="0"/>
                <a:ea typeface="微软雅黑" pitchFamily="34" charset="-122"/>
                <a:cs typeface="+mn-cs"/>
              </a:rPr>
              <a:t>管理计算所需的内存块。</a:t>
            </a:r>
            <a:r>
              <a:rPr lang="en" altLang="zh-CN" sz="1800" kern="0" err="1">
                <a:solidFill>
                  <a:srgbClr val="374154"/>
                </a:solidFill>
                <a:latin typeface="Lexend" pitchFamily="2" charset="0"/>
                <a:ea typeface="微软雅黑" pitchFamily="34" charset="-122"/>
                <a:cs typeface="+mn-cs"/>
              </a:rPr>
              <a:t>BlockSpaceManager</a:t>
            </a:r>
            <a:r>
              <a:rPr lang="en" altLang="zh-CN" sz="1800" kern="0">
                <a:solidFill>
                  <a:srgbClr val="374154"/>
                </a:solidFill>
                <a:latin typeface="Lexend" pitchFamily="2" charset="0"/>
                <a:ea typeface="微软雅黑" pitchFamily="34" charset="-122"/>
                <a:cs typeface="+mn-cs"/>
              </a:rPr>
              <a:t> </a:t>
            </a:r>
            <a:r>
              <a:rPr lang="zh-CN" altLang="en-US" sz="1800" kern="0">
                <a:solidFill>
                  <a:srgbClr val="374154"/>
                </a:solidFill>
                <a:latin typeface="Lexend" pitchFamily="2" charset="0"/>
                <a:ea typeface="微软雅黑" pitchFamily="34" charset="-122"/>
                <a:cs typeface="+mn-cs"/>
              </a:rPr>
              <a:t>抽象管理器，</a:t>
            </a:r>
            <a:r>
              <a:rPr lang="en" altLang="zh-CN" sz="1800" kern="0" err="1">
                <a:solidFill>
                  <a:srgbClr val="374154"/>
                </a:solidFill>
                <a:latin typeface="Lexend" pitchFamily="2" charset="0"/>
                <a:ea typeface="微软雅黑" pitchFamily="34" charset="-122"/>
                <a:cs typeface="+mn-cs"/>
              </a:rPr>
              <a:t>BlockAllocator</a:t>
            </a:r>
            <a:r>
              <a:rPr lang="en" altLang="zh-CN" sz="1800" kern="0">
                <a:solidFill>
                  <a:srgbClr val="374154"/>
                </a:solidFill>
                <a:latin typeface="Lexend" pitchFamily="2" charset="0"/>
                <a:ea typeface="微软雅黑" pitchFamily="34" charset="-122"/>
                <a:cs typeface="+mn-cs"/>
              </a:rPr>
              <a:t> </a:t>
            </a:r>
            <a:r>
              <a:rPr lang="zh-CN" altLang="en-US" sz="1800" kern="0">
                <a:solidFill>
                  <a:srgbClr val="374154"/>
                </a:solidFill>
                <a:latin typeface="Lexend" pitchFamily="2" charset="0"/>
                <a:ea typeface="微软雅黑" pitchFamily="34" charset="-122"/>
                <a:cs typeface="+mn-cs"/>
              </a:rPr>
              <a:t>则是真正参与内存分配的类，它有 </a:t>
            </a:r>
            <a:r>
              <a:rPr lang="en" altLang="zh-CN" sz="1800" kern="0">
                <a:solidFill>
                  <a:srgbClr val="374154"/>
                </a:solidFill>
                <a:latin typeface="Lexend" pitchFamily="2" charset="0"/>
                <a:ea typeface="微软雅黑" pitchFamily="34" charset="-122"/>
                <a:cs typeface="+mn-cs"/>
              </a:rPr>
              <a:t>CPU </a:t>
            </a:r>
            <a:r>
              <a:rPr lang="zh-CN" altLang="en-US" sz="1800" kern="0">
                <a:solidFill>
                  <a:srgbClr val="374154"/>
                </a:solidFill>
                <a:latin typeface="Lexend" pitchFamily="2" charset="0"/>
                <a:ea typeface="微软雅黑" pitchFamily="34" charset="-122"/>
                <a:cs typeface="+mn-cs"/>
              </a:rPr>
              <a:t>和 </a:t>
            </a:r>
            <a:r>
              <a:rPr lang="en" altLang="zh-CN" sz="1800" kern="0">
                <a:solidFill>
                  <a:srgbClr val="374154"/>
                </a:solidFill>
                <a:latin typeface="Lexend" pitchFamily="2" charset="0"/>
                <a:ea typeface="微软雅黑" pitchFamily="34" charset="-122"/>
                <a:cs typeface="+mn-cs"/>
              </a:rPr>
              <a:t>GPU </a:t>
            </a:r>
            <a:r>
              <a:rPr lang="zh-CN" altLang="en-US" sz="1800" kern="0">
                <a:solidFill>
                  <a:srgbClr val="374154"/>
                </a:solidFill>
                <a:latin typeface="Lexend" pitchFamily="2" charset="0"/>
                <a:ea typeface="微软雅黑" pitchFamily="34" charset="-122"/>
                <a:cs typeface="+mn-cs"/>
              </a:rPr>
              <a:t>两种类型，用于管理不同设备上的内存块。</a:t>
            </a:r>
            <a:endParaRPr lang="en-US" altLang="zh-CN" sz="1800" kern="0">
              <a:solidFill>
                <a:srgbClr val="374154"/>
              </a:solidFill>
              <a:latin typeface="Lexend" pitchFamily="2" charset="0"/>
              <a:ea typeface="微软雅黑" pitchFamily="34" charset="-122"/>
              <a:cs typeface="+mn-cs"/>
            </a:endParaRPr>
          </a:p>
          <a:p>
            <a:pPr marL="162980" lvl="5" indent="-342900" defTabSz="1218804" fontAlgn="base" latinLnBrk="1">
              <a:lnSpc>
                <a:spcPct val="150000"/>
              </a:lnSpc>
              <a:spcAft>
                <a:spcPts val="800"/>
              </a:spcAft>
              <a:buClr>
                <a:srgbClr val="92D050"/>
              </a:buClr>
              <a:buFont typeface="Arial" pitchFamily="34" charset="0"/>
              <a:buChar char="•"/>
            </a:pPr>
            <a:r>
              <a:rPr lang="en" altLang="zh-CN" sz="1900" b="1" kern="0" err="1">
                <a:solidFill>
                  <a:srgbClr val="374154"/>
                </a:solidFill>
                <a:latin typeface="Lexend" pitchFamily="2" charset="0"/>
                <a:ea typeface="微软雅黑" pitchFamily="34" charset="-122"/>
                <a:cs typeface="+mn-cs"/>
              </a:rPr>
              <a:t>BlockAllocator</a:t>
            </a:r>
            <a:r>
              <a:rPr lang="zh-CN" altLang="en-US" sz="1900" b="1" kern="0">
                <a:solidFill>
                  <a:srgbClr val="374154"/>
                </a:solidFill>
                <a:latin typeface="Lexend" pitchFamily="2" charset="0"/>
                <a:ea typeface="微软雅黑" pitchFamily="34" charset="-122"/>
                <a:cs typeface="+mn-cs"/>
              </a:rPr>
              <a:t>：</a:t>
            </a:r>
            <a:endParaRPr lang="en" altLang="zh-CN" sz="1900" b="1" kern="0">
              <a:solidFill>
                <a:srgbClr val="374154"/>
              </a:solidFill>
              <a:latin typeface="Lexend" pitchFamily="2" charset="0"/>
              <a:ea typeface="微软雅黑" pitchFamily="34" charset="-122"/>
              <a:cs typeface="+mn-cs"/>
            </a:endParaRPr>
          </a:p>
          <a:p>
            <a:pPr marL="772565" lvl="6" indent="-342900" defTabSz="1218804" fontAlgn="base" latinLnBrk="1">
              <a:lnSpc>
                <a:spcPct val="150000"/>
              </a:lnSpc>
              <a:spcAft>
                <a:spcPts val="800"/>
              </a:spcAft>
              <a:buClr>
                <a:srgbClr val="92D050"/>
              </a:buClr>
              <a:buFont typeface="Arial" pitchFamily="34" charset="0"/>
              <a:buChar char="•"/>
            </a:pPr>
            <a:r>
              <a:rPr lang="zh-CN" altLang="en-US" sz="1800" kern="0">
                <a:solidFill>
                  <a:srgbClr val="374154"/>
                </a:solidFill>
                <a:latin typeface="Lexend" pitchFamily="2" charset="0"/>
                <a:ea typeface="微软雅黑" pitchFamily="34" charset="-122"/>
                <a:cs typeface="+mn-cs"/>
              </a:rPr>
              <a:t>作用不仅限于 </a:t>
            </a:r>
            <a:r>
              <a:rPr lang="en" altLang="zh-CN" sz="1800" kern="0">
                <a:solidFill>
                  <a:srgbClr val="374154"/>
                </a:solidFill>
                <a:latin typeface="Lexend" pitchFamily="2" charset="0"/>
                <a:ea typeface="微软雅黑" pitchFamily="34" charset="-122"/>
                <a:cs typeface="+mn-cs"/>
              </a:rPr>
              <a:t>GPU </a:t>
            </a:r>
            <a:r>
              <a:rPr lang="zh-CN" altLang="en-US" sz="1800" kern="0">
                <a:solidFill>
                  <a:srgbClr val="374154"/>
                </a:solidFill>
                <a:latin typeface="Lexend" pitchFamily="2" charset="0"/>
                <a:ea typeface="微软雅黑" pitchFamily="34" charset="-122"/>
                <a:cs typeface="+mn-cs"/>
              </a:rPr>
              <a:t>上的内存管理，还包括当 </a:t>
            </a:r>
            <a:r>
              <a:rPr lang="en" altLang="zh-CN" sz="1800" kern="0">
                <a:solidFill>
                  <a:srgbClr val="374154"/>
                </a:solidFill>
                <a:latin typeface="Lexend" pitchFamily="2" charset="0"/>
                <a:ea typeface="微软雅黑" pitchFamily="34" charset="-122"/>
                <a:cs typeface="+mn-cs"/>
              </a:rPr>
              <a:t>GPU </a:t>
            </a:r>
            <a:r>
              <a:rPr lang="zh-CN" altLang="en-US" sz="1800" kern="0">
                <a:solidFill>
                  <a:srgbClr val="374154"/>
                </a:solidFill>
                <a:latin typeface="Lexend" pitchFamily="2" charset="0"/>
                <a:ea typeface="微软雅黑" pitchFamily="34" charset="-122"/>
                <a:cs typeface="+mn-cs"/>
              </a:rPr>
              <a:t>显存不足时，将某些缓存块卸载到 </a:t>
            </a:r>
            <a:r>
              <a:rPr lang="en" altLang="zh-CN" sz="1800" kern="0">
                <a:solidFill>
                  <a:srgbClr val="374154"/>
                </a:solidFill>
                <a:latin typeface="Lexend" pitchFamily="2" charset="0"/>
                <a:ea typeface="微软雅黑" pitchFamily="34" charset="-122"/>
                <a:cs typeface="+mn-cs"/>
              </a:rPr>
              <a:t>CPU </a:t>
            </a:r>
            <a:r>
              <a:rPr lang="zh-CN" altLang="en-US" sz="1800" kern="0">
                <a:solidFill>
                  <a:srgbClr val="374154"/>
                </a:solidFill>
                <a:latin typeface="Lexend" pitchFamily="2" charset="0"/>
                <a:ea typeface="微软雅黑" pitchFamily="34" charset="-122"/>
                <a:cs typeface="+mn-cs"/>
              </a:rPr>
              <a:t>并进行管理，以便稍后再重新加载到 </a:t>
            </a:r>
            <a:r>
              <a:rPr lang="en" altLang="zh-CN" sz="1800" kern="0">
                <a:solidFill>
                  <a:srgbClr val="374154"/>
                </a:solidFill>
                <a:latin typeface="Lexend" pitchFamily="2" charset="0"/>
                <a:ea typeface="微软雅黑" pitchFamily="34" charset="-122"/>
                <a:cs typeface="+mn-cs"/>
              </a:rPr>
              <a:t>GPU </a:t>
            </a:r>
            <a:r>
              <a:rPr lang="zh-CN" altLang="en-US" sz="1800" kern="0">
                <a:solidFill>
                  <a:srgbClr val="374154"/>
                </a:solidFill>
                <a:latin typeface="Lexend" pitchFamily="2" charset="0"/>
                <a:ea typeface="微软雅黑" pitchFamily="34" charset="-122"/>
                <a:cs typeface="+mn-cs"/>
              </a:rPr>
              <a:t>中。这种内存管理机制确保系统可以处理更大规模的模型而不受显存限制。</a:t>
            </a:r>
          </a:p>
        </p:txBody>
      </p:sp>
    </p:spTree>
    <p:extLst>
      <p:ext uri="{BB962C8B-B14F-4D97-AF65-F5344CB8AC3E}">
        <p14:creationId xmlns:p14="http://schemas.microsoft.com/office/powerpoint/2010/main" val="283994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2" name="内容占位符 11">
            <a:extLst>
              <a:ext uri="{FF2B5EF4-FFF2-40B4-BE49-F238E27FC236}">
                <a16:creationId xmlns:a16="http://schemas.microsoft.com/office/drawing/2014/main" id="{340FFDB5-5223-30E6-5083-F60629F580F7}"/>
              </a:ext>
            </a:extLst>
          </p:cNvPr>
          <p:cNvSpPr txBox="1">
            <a:spLocks/>
          </p:cNvSpPr>
          <p:nvPr/>
        </p:nvSpPr>
        <p:spPr>
          <a:xfrm>
            <a:off x="298194" y="1543839"/>
            <a:ext cx="5219988" cy="3636061"/>
          </a:xfrm>
          <a:prstGeom prst="rect">
            <a:avLst/>
          </a:prstGeom>
          <a:solidFill>
            <a:srgbClr val="FFFFFF"/>
          </a:solidFill>
          <a:ln w="19050">
            <a:solidFill>
              <a:schemeClr val="bg1">
                <a:lumMod val="8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914400" marR="0" lvl="1"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2pPr>
            <a:lvl3pPr marL="1371600" marR="0" lvl="2"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3pPr>
            <a:lvl4pPr marL="1828800" marR="0" lvl="3"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4pPr>
            <a:lvl5pPr marL="2286000" marR="0" lvl="4"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5pPr>
            <a:lvl6pPr marL="2743200" marR="0" lvl="5"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6pPr>
            <a:lvl7pPr marL="3200400" marR="0" lvl="6"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7pPr>
            <a:lvl8pPr marL="3657600" marR="0" lvl="7"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8pPr>
            <a:lvl9pPr marL="4114800" marR="0" lvl="8"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9pPr>
          </a:lstStyle>
          <a:p>
            <a:pPr defTabSz="1218286" fontAlgn="base" latinLnBrk="1">
              <a:lnSpc>
                <a:spcPct val="150000"/>
              </a:lnSpc>
              <a:spcAft>
                <a:spcPts val="800"/>
              </a:spcAft>
              <a:buClr>
                <a:srgbClr val="92D050"/>
              </a:buClr>
              <a:buSzPts val="1400"/>
              <a:buFont typeface="Arial" panose="020B0604020202020204" pitchFamily="34" charset="0"/>
              <a:buChar char="•"/>
            </a:pPr>
            <a:r>
              <a:rPr lang="en" altLang="zh-CN" sz="2000" b="1">
                <a:solidFill>
                  <a:srgbClr val="4985E8"/>
                </a:solidFill>
                <a:latin typeface="Lexend" pitchFamily="2" charset="0"/>
                <a:ea typeface="Microsoft YaHei" panose="020B0503020204020204" pitchFamily="34" charset="-122"/>
                <a:cs typeface="+mn-cs"/>
              </a:rPr>
              <a:t>Distributed Workers</a:t>
            </a:r>
            <a:r>
              <a:rPr lang="zh-CN" altLang="en-US" sz="2000" b="1">
                <a:solidFill>
                  <a:srgbClr val="4985E8"/>
                </a:solidFill>
                <a:latin typeface="Lexend" pitchFamily="2" charset="0"/>
                <a:ea typeface="Microsoft YaHei" panose="020B0503020204020204" pitchFamily="34" charset="-122"/>
                <a:cs typeface="+mn-cs"/>
              </a:rPr>
              <a:t>：</a:t>
            </a:r>
            <a:endParaRPr lang="en-US" altLang="zh-CN" sz="2000" b="1">
              <a:solidFill>
                <a:srgbClr val="4985E8"/>
              </a:solidFill>
              <a:latin typeface="Lexend" pitchFamily="2" charset="0"/>
              <a:ea typeface="Microsoft YaHei" panose="020B0503020204020204" pitchFamily="34" charset="-122"/>
              <a:cs typeface="+mn-cs"/>
            </a:endParaRPr>
          </a:p>
          <a:p>
            <a:pPr marL="836063" lvl="1" indent="-419090" defTabSz="1218286" fontAlgn="base" latinLnBrk="1">
              <a:lnSpc>
                <a:spcPct val="150000"/>
              </a:lnSpc>
              <a:spcAft>
                <a:spcPts val="800"/>
              </a:spcAft>
              <a:buClr>
                <a:srgbClr val="92D050"/>
              </a:buClr>
              <a:buFont typeface="Arial" panose="020B0604020202020204" pitchFamily="34" charset="0"/>
              <a:buChar char="•"/>
            </a:pPr>
            <a:r>
              <a:rPr lang="zh-CN" altLang="en-US" sz="1800">
                <a:solidFill>
                  <a:srgbClr val="374154"/>
                </a:solidFill>
                <a:latin typeface="Lexend" pitchFamily="2" charset="0"/>
                <a:ea typeface="Microsoft YaHei" panose="020B0503020204020204" pitchFamily="34" charset="-122"/>
                <a:cs typeface="+mn-cs"/>
              </a:rPr>
              <a:t>可以理解为多个 </a:t>
            </a:r>
            <a:r>
              <a:rPr lang="en" altLang="zh-CN" sz="1800">
                <a:solidFill>
                  <a:srgbClr val="374154"/>
                </a:solidFill>
                <a:latin typeface="Lexend" pitchFamily="2" charset="0"/>
                <a:ea typeface="Microsoft YaHei" panose="020B0503020204020204" pitchFamily="34" charset="-122"/>
                <a:cs typeface="+mn-cs"/>
              </a:rPr>
              <a:t>GPU </a:t>
            </a:r>
            <a:r>
              <a:rPr lang="zh-CN" altLang="en-US" sz="1800">
                <a:solidFill>
                  <a:srgbClr val="374154"/>
                </a:solidFill>
                <a:latin typeface="Lexend" pitchFamily="2" charset="0"/>
                <a:ea typeface="Microsoft YaHei" panose="020B0503020204020204" pitchFamily="34" charset="-122"/>
                <a:cs typeface="+mn-cs"/>
              </a:rPr>
              <a:t>进程，每个 </a:t>
            </a:r>
            <a:r>
              <a:rPr lang="en" altLang="zh-CN" sz="1800">
                <a:solidFill>
                  <a:srgbClr val="374154"/>
                </a:solidFill>
                <a:latin typeface="Lexend" pitchFamily="2" charset="0"/>
                <a:ea typeface="Microsoft YaHei" panose="020B0503020204020204" pitchFamily="34" charset="-122"/>
                <a:cs typeface="+mn-cs"/>
              </a:rPr>
              <a:t>GPU </a:t>
            </a:r>
            <a:r>
              <a:rPr lang="zh-CN" altLang="en-US" sz="1800">
                <a:solidFill>
                  <a:srgbClr val="374154"/>
                </a:solidFill>
                <a:latin typeface="Lexend" pitchFamily="2" charset="0"/>
                <a:ea typeface="Microsoft YaHei" panose="020B0503020204020204" pitchFamily="34" charset="-122"/>
                <a:cs typeface="+mn-cs"/>
              </a:rPr>
              <a:t>都有一个对应 </a:t>
            </a:r>
            <a:r>
              <a:rPr lang="en" altLang="zh-CN" sz="1800">
                <a:solidFill>
                  <a:srgbClr val="374154"/>
                </a:solidFill>
                <a:latin typeface="Lexend" pitchFamily="2" charset="0"/>
                <a:ea typeface="Microsoft YaHei" panose="020B0503020204020204" pitchFamily="34" charset="-122"/>
                <a:cs typeface="+mn-cs"/>
              </a:rPr>
              <a:t>Worker</a:t>
            </a:r>
            <a:r>
              <a:rPr lang="zh-CN" altLang="en" sz="1800">
                <a:solidFill>
                  <a:srgbClr val="374154"/>
                </a:solidFill>
                <a:latin typeface="Lexend" pitchFamily="2" charset="0"/>
                <a:ea typeface="Microsoft YaHei" panose="020B0503020204020204" pitchFamily="34" charset="-122"/>
                <a:cs typeface="+mn-cs"/>
              </a:rPr>
              <a:t>，</a:t>
            </a:r>
            <a:r>
              <a:rPr lang="zh-CN" altLang="en-US" sz="1800">
                <a:solidFill>
                  <a:srgbClr val="374154"/>
                </a:solidFill>
                <a:latin typeface="Lexend" pitchFamily="2" charset="0"/>
                <a:ea typeface="Microsoft YaHei" panose="020B0503020204020204" pitchFamily="34" charset="-122"/>
                <a:cs typeface="+mn-cs"/>
              </a:rPr>
              <a:t>负责模型实际加载和推理。</a:t>
            </a:r>
            <a:endParaRPr lang="en-US" altLang="zh-CN" sz="1800">
              <a:solidFill>
                <a:srgbClr val="374154"/>
              </a:solidFill>
              <a:latin typeface="Lexend" pitchFamily="2" charset="0"/>
              <a:ea typeface="Microsoft YaHei" panose="020B0503020204020204" pitchFamily="34" charset="-122"/>
              <a:cs typeface="+mn-cs"/>
            </a:endParaRPr>
          </a:p>
          <a:p>
            <a:pPr marL="836063" lvl="1" indent="-419090" defTabSz="1218286" fontAlgn="base" latinLnBrk="1">
              <a:lnSpc>
                <a:spcPct val="150000"/>
              </a:lnSpc>
              <a:spcAft>
                <a:spcPts val="800"/>
              </a:spcAft>
              <a:buClr>
                <a:srgbClr val="92D050"/>
              </a:buClr>
              <a:buFont typeface="Arial" panose="020B0604020202020204" pitchFamily="34" charset="0"/>
              <a:buChar char="•"/>
            </a:pPr>
            <a:r>
              <a:rPr lang="zh-CN" altLang="en-US" sz="1800">
                <a:solidFill>
                  <a:srgbClr val="374154"/>
                </a:solidFill>
                <a:latin typeface="Lexend" pitchFamily="2" charset="0"/>
                <a:ea typeface="Microsoft YaHei" panose="020B0503020204020204" pitchFamily="34" charset="-122"/>
                <a:cs typeface="+mn-cs"/>
              </a:rPr>
              <a:t>架构中称为 </a:t>
            </a:r>
            <a:r>
              <a:rPr lang="en" altLang="zh-CN" sz="1800">
                <a:solidFill>
                  <a:srgbClr val="374154"/>
                </a:solidFill>
                <a:latin typeface="Lexend" pitchFamily="2" charset="0"/>
                <a:ea typeface="Microsoft YaHei" panose="020B0503020204020204" pitchFamily="34" charset="-122"/>
                <a:cs typeface="+mn-cs"/>
              </a:rPr>
              <a:t>Worker</a:t>
            </a:r>
            <a:r>
              <a:rPr lang="zh-CN" altLang="en" sz="1800">
                <a:solidFill>
                  <a:srgbClr val="374154"/>
                </a:solidFill>
                <a:latin typeface="Lexend" pitchFamily="2" charset="0"/>
                <a:ea typeface="Microsoft YaHei" panose="020B0503020204020204" pitchFamily="34" charset="-122"/>
                <a:cs typeface="+mn-cs"/>
              </a:rPr>
              <a:t>，</a:t>
            </a:r>
            <a:r>
              <a:rPr lang="zh-CN" altLang="en-US" sz="1800">
                <a:solidFill>
                  <a:srgbClr val="374154"/>
                </a:solidFill>
                <a:latin typeface="Lexend" pitchFamily="2" charset="0"/>
                <a:ea typeface="Microsoft YaHei" panose="020B0503020204020204" pitchFamily="34" charset="-122"/>
                <a:cs typeface="+mn-cs"/>
              </a:rPr>
              <a:t>不仅执行推理，还对这些 </a:t>
            </a:r>
            <a:r>
              <a:rPr lang="en" altLang="zh-CN" sz="1800">
                <a:solidFill>
                  <a:srgbClr val="374154"/>
                </a:solidFill>
                <a:latin typeface="Lexend" pitchFamily="2" charset="0"/>
                <a:ea typeface="Microsoft YaHei" panose="020B0503020204020204" pitchFamily="34" charset="-122"/>
                <a:cs typeface="+mn-cs"/>
              </a:rPr>
              <a:t>Worker </a:t>
            </a:r>
            <a:r>
              <a:rPr lang="zh-CN" altLang="en-US" sz="1800">
                <a:solidFill>
                  <a:srgbClr val="374154"/>
                </a:solidFill>
                <a:latin typeface="Lexend" pitchFamily="2" charset="0"/>
                <a:ea typeface="Microsoft YaHei" panose="020B0503020204020204" pitchFamily="34" charset="-122"/>
                <a:cs typeface="+mn-cs"/>
              </a:rPr>
              <a:t>实例进行整体管理和协调。</a:t>
            </a:r>
          </a:p>
        </p:txBody>
      </p:sp>
    </p:spTree>
    <p:extLst>
      <p:ext uri="{BB962C8B-B14F-4D97-AF65-F5344CB8AC3E}">
        <p14:creationId xmlns:p14="http://schemas.microsoft.com/office/powerpoint/2010/main" val="3430118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2" name="内容占位符 11">
            <a:extLst>
              <a:ext uri="{FF2B5EF4-FFF2-40B4-BE49-F238E27FC236}">
                <a16:creationId xmlns:a16="http://schemas.microsoft.com/office/drawing/2014/main" id="{340FFDB5-5223-30E6-5083-F60629F580F7}"/>
              </a:ext>
            </a:extLst>
          </p:cNvPr>
          <p:cNvSpPr txBox="1">
            <a:spLocks/>
          </p:cNvSpPr>
          <p:nvPr/>
        </p:nvSpPr>
        <p:spPr>
          <a:xfrm>
            <a:off x="420481" y="1543839"/>
            <a:ext cx="5223599" cy="3636061"/>
          </a:xfrm>
          <a:prstGeom prst="rect">
            <a:avLst/>
          </a:prstGeom>
          <a:solidFill>
            <a:srgbClr val="FFFFFF"/>
          </a:solidFill>
          <a:ln w="19050">
            <a:solidFill>
              <a:schemeClr val="bg1">
                <a:lumMod val="85000"/>
              </a:schemeClr>
            </a:solid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914400" marR="0" lvl="1"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2pPr>
            <a:lvl3pPr marL="1371600" marR="0" lvl="2"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3pPr>
            <a:lvl4pPr marL="1828800" marR="0" lvl="3"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4pPr>
            <a:lvl5pPr marL="2286000" marR="0" lvl="4"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5pPr>
            <a:lvl6pPr marL="2743200" marR="0" lvl="5"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6pPr>
            <a:lvl7pPr marL="3200400" marR="0" lvl="6"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7pPr>
            <a:lvl8pPr marL="3657600" marR="0" lvl="7"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8pPr>
            <a:lvl9pPr marL="4114800" marR="0" lvl="8"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9pPr>
          </a:lstStyle>
          <a:p>
            <a:pPr defTabSz="1218286" fontAlgn="base" latinLnBrk="1">
              <a:lnSpc>
                <a:spcPct val="150000"/>
              </a:lnSpc>
              <a:spcAft>
                <a:spcPts val="800"/>
              </a:spcAft>
              <a:buClr>
                <a:srgbClr val="92D050"/>
              </a:buClr>
              <a:buSzPts val="1400"/>
              <a:buFont typeface="Arial" panose="020B0604020202020204" pitchFamily="34" charset="0"/>
              <a:buChar char="•"/>
            </a:pPr>
            <a:r>
              <a:rPr lang="en" altLang="zh-CN" sz="2000" b="1">
                <a:solidFill>
                  <a:srgbClr val="4985E8"/>
                </a:solidFill>
                <a:latin typeface="Lexend" pitchFamily="2" charset="0"/>
                <a:ea typeface="Microsoft YaHei" panose="020B0503020204020204" pitchFamily="34" charset="-122"/>
                <a:cs typeface="+mn-cs"/>
              </a:rPr>
              <a:t>Worker</a:t>
            </a:r>
            <a:r>
              <a:rPr lang="zh-CN" altLang="en-US" sz="2000" b="1">
                <a:solidFill>
                  <a:srgbClr val="4985E8"/>
                </a:solidFill>
                <a:latin typeface="Lexend" pitchFamily="2" charset="0"/>
                <a:ea typeface="Microsoft YaHei" panose="020B0503020204020204" pitchFamily="34" charset="-122"/>
                <a:cs typeface="+mn-cs"/>
              </a:rPr>
              <a:t>：</a:t>
            </a:r>
            <a:endParaRPr lang="en-US" altLang="zh-CN" sz="2000" b="1">
              <a:solidFill>
                <a:srgbClr val="4985E8"/>
              </a:solidFill>
              <a:latin typeface="Lexend" pitchFamily="2" charset="0"/>
              <a:ea typeface="Microsoft YaHei" panose="020B0503020204020204" pitchFamily="34" charset="-122"/>
              <a:cs typeface="+mn-cs"/>
            </a:endParaRPr>
          </a:p>
          <a:p>
            <a:pPr lvl="1" defTabSz="1218286" fontAlgn="base" latinLnBrk="1">
              <a:lnSpc>
                <a:spcPct val="150000"/>
              </a:lnSpc>
              <a:spcAft>
                <a:spcPts val="800"/>
              </a:spcAft>
              <a:buClr>
                <a:srgbClr val="92D050"/>
              </a:buClr>
              <a:buFont typeface="Arial" panose="020B0604020202020204" pitchFamily="34" charset="0"/>
              <a:buChar char="•"/>
            </a:pPr>
            <a:r>
              <a:rPr lang="zh-CN" altLang="en-US" sz="1800">
                <a:solidFill>
                  <a:srgbClr val="595757"/>
                </a:solidFill>
                <a:latin typeface="Lexend" pitchFamily="2" charset="0"/>
                <a:ea typeface="Microsoft YaHei" panose="020B0503020204020204" pitchFamily="34" charset="-122"/>
                <a:cs typeface="+mn-cs"/>
              </a:rPr>
              <a:t>负责模型执行。如果模型过大，可以将模型切分到多个 </a:t>
            </a:r>
            <a:r>
              <a:rPr lang="en" altLang="zh-CN" sz="1800">
                <a:solidFill>
                  <a:srgbClr val="595757"/>
                </a:solidFill>
                <a:latin typeface="Lexend" pitchFamily="2" charset="0"/>
                <a:ea typeface="Microsoft YaHei" panose="020B0503020204020204" pitchFamily="34" charset="-122"/>
                <a:cs typeface="+mn-cs"/>
              </a:rPr>
              <a:t>Worker </a:t>
            </a:r>
            <a:r>
              <a:rPr lang="zh-CN" altLang="en-US" sz="1800">
                <a:solidFill>
                  <a:srgbClr val="595757"/>
                </a:solidFill>
                <a:latin typeface="Lexend" pitchFamily="2" charset="0"/>
                <a:ea typeface="Microsoft YaHei" panose="020B0503020204020204" pitchFamily="34" charset="-122"/>
                <a:cs typeface="+mn-cs"/>
              </a:rPr>
              <a:t>共同完成请求处理。</a:t>
            </a:r>
          </a:p>
          <a:p>
            <a:pPr lvl="1" defTabSz="1218286" fontAlgn="base" latinLnBrk="1">
              <a:lnSpc>
                <a:spcPct val="150000"/>
              </a:lnSpc>
              <a:spcAft>
                <a:spcPts val="800"/>
              </a:spcAft>
              <a:buClr>
                <a:srgbClr val="92D050"/>
              </a:buClr>
              <a:buFont typeface="Arial" panose="020B0604020202020204" pitchFamily="34" charset="0"/>
              <a:buChar char="•"/>
            </a:pPr>
            <a:r>
              <a:rPr lang="zh-CN" altLang="en-US" sz="1800">
                <a:solidFill>
                  <a:srgbClr val="595757"/>
                </a:solidFill>
                <a:latin typeface="Lexend" pitchFamily="2" charset="0"/>
                <a:ea typeface="Microsoft YaHei" panose="020B0503020204020204" pitchFamily="34" charset="-122"/>
                <a:cs typeface="+mn-cs"/>
              </a:rPr>
              <a:t>假设模型有 </a:t>
            </a:r>
            <a:r>
              <a:rPr lang="en-US" altLang="zh-CN" sz="1800">
                <a:solidFill>
                  <a:srgbClr val="595757"/>
                </a:solidFill>
                <a:latin typeface="Lexend" pitchFamily="2" charset="0"/>
                <a:ea typeface="Microsoft YaHei" panose="020B0503020204020204" pitchFamily="34" charset="-122"/>
                <a:cs typeface="+mn-cs"/>
              </a:rPr>
              <a:t>4 </a:t>
            </a:r>
            <a:r>
              <a:rPr lang="zh-CN" altLang="en-US" sz="1800">
                <a:solidFill>
                  <a:srgbClr val="595757"/>
                </a:solidFill>
                <a:latin typeface="Lexend" pitchFamily="2" charset="0"/>
                <a:ea typeface="Microsoft YaHei" panose="020B0503020204020204" pitchFamily="34" charset="-122"/>
                <a:cs typeface="+mn-cs"/>
              </a:rPr>
              <a:t>层，现在有 </a:t>
            </a:r>
            <a:r>
              <a:rPr lang="en-US" altLang="zh-CN" sz="1800">
                <a:solidFill>
                  <a:srgbClr val="595757"/>
                </a:solidFill>
                <a:latin typeface="Lexend" pitchFamily="2" charset="0"/>
                <a:ea typeface="Microsoft YaHei" panose="020B0503020204020204" pitchFamily="34" charset="-122"/>
                <a:cs typeface="+mn-cs"/>
              </a:rPr>
              <a:t>4 </a:t>
            </a:r>
            <a:r>
              <a:rPr lang="zh-CN" altLang="en-US" sz="1800">
                <a:solidFill>
                  <a:srgbClr val="595757"/>
                </a:solidFill>
                <a:latin typeface="Lexend" pitchFamily="2" charset="0"/>
                <a:ea typeface="Microsoft YaHei" panose="020B0503020204020204" pitchFamily="34" charset="-122"/>
                <a:cs typeface="+mn-cs"/>
              </a:rPr>
              <a:t>张卡，可以设置 </a:t>
            </a:r>
            <a:r>
              <a:rPr lang="en" altLang="zh-CN" sz="1800">
                <a:solidFill>
                  <a:srgbClr val="595757"/>
                </a:solidFill>
                <a:latin typeface="Lexend" pitchFamily="2" charset="0"/>
                <a:ea typeface="Microsoft YaHei" panose="020B0503020204020204" pitchFamily="34" charset="-122"/>
                <a:cs typeface="+mn-cs"/>
              </a:rPr>
              <a:t>Tensor Parallel=4</a:t>
            </a:r>
            <a:r>
              <a:rPr lang="zh-CN" altLang="en" sz="1800">
                <a:solidFill>
                  <a:srgbClr val="595757"/>
                </a:solidFill>
                <a:latin typeface="Lexend" pitchFamily="2" charset="0"/>
                <a:ea typeface="Microsoft YaHei" panose="020B0503020204020204" pitchFamily="34" charset="-122"/>
                <a:cs typeface="+mn-cs"/>
              </a:rPr>
              <a:t>，</a:t>
            </a:r>
            <a:r>
              <a:rPr lang="zh-CN" altLang="en-US" sz="1800">
                <a:solidFill>
                  <a:srgbClr val="595757"/>
                </a:solidFill>
                <a:latin typeface="Lexend" pitchFamily="2" charset="0"/>
                <a:ea typeface="Microsoft YaHei" panose="020B0503020204020204" pitchFamily="34" charset="-122"/>
                <a:cs typeface="+mn-cs"/>
              </a:rPr>
              <a:t>则将模型切分为 </a:t>
            </a:r>
            <a:r>
              <a:rPr lang="en-US" altLang="zh-CN" sz="1800">
                <a:solidFill>
                  <a:srgbClr val="595757"/>
                </a:solidFill>
                <a:latin typeface="Lexend" pitchFamily="2" charset="0"/>
                <a:ea typeface="Microsoft YaHei" panose="020B0503020204020204" pitchFamily="34" charset="-122"/>
                <a:cs typeface="+mn-cs"/>
              </a:rPr>
              <a:t>4 </a:t>
            </a:r>
            <a:r>
              <a:rPr lang="zh-CN" altLang="en-US" sz="1800">
                <a:solidFill>
                  <a:srgbClr val="595757"/>
                </a:solidFill>
                <a:latin typeface="Lexend" pitchFamily="2" charset="0"/>
                <a:ea typeface="Microsoft YaHei" panose="020B0503020204020204" pitchFamily="34" charset="-122"/>
                <a:cs typeface="+mn-cs"/>
              </a:rPr>
              <a:t>份，每张卡存放模型的一部分。</a:t>
            </a:r>
          </a:p>
        </p:txBody>
      </p:sp>
    </p:spTree>
    <p:extLst>
      <p:ext uri="{BB962C8B-B14F-4D97-AF65-F5344CB8AC3E}">
        <p14:creationId xmlns:p14="http://schemas.microsoft.com/office/powerpoint/2010/main" val="383701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7981" y="288567"/>
            <a:ext cx="11360800" cy="763600"/>
          </a:xfrm>
          <a:prstGeom prst="rect">
            <a:avLst/>
          </a:prstGeom>
        </p:spPr>
        <p:txBody>
          <a:bodyPr spcFirstLastPara="1" wrap="square" lIns="121900" tIns="121900" rIns="121900" bIns="121900" anchor="t" anchorCtr="0">
            <a:normAutofit/>
          </a:bodyPr>
          <a:lstStyle/>
          <a:p>
            <a:pPr algn="l">
              <a:spcBef>
                <a:spcPct val="0"/>
              </a:spcBef>
            </a:pPr>
            <a:r>
              <a:rPr lang="en" altLang="en-US" sz="3199" b="1" kern="0">
                <a:solidFill>
                  <a:srgbClr val="C00000"/>
                </a:solidFill>
                <a:latin typeface="Futura Medium" panose="020B0602020204020303" pitchFamily="34" charset="-79"/>
                <a:ea typeface="微软雅黑" pitchFamily="34" charset="-122"/>
                <a:cs typeface="Futura Medium" panose="020B0602020204020303" pitchFamily="34" charset="-79"/>
              </a:rPr>
              <a:t>About us</a:t>
            </a:r>
            <a:endParaRPr lang="zh-CN" altLang="en-US" sz="3199" b="1" kern="0">
              <a:solidFill>
                <a:srgbClr val="C00000"/>
              </a:solidFill>
              <a:latin typeface="Futura Medium" panose="020B0602020204020303" pitchFamily="34" charset="-79"/>
              <a:ea typeface="微软雅黑" pitchFamily="34" charset="-122"/>
              <a:cs typeface="Futura Medium" panose="020B0602020204020303" pitchFamily="34" charset="-79"/>
            </a:endParaRPr>
          </a:p>
        </p:txBody>
      </p:sp>
      <p:pic>
        <p:nvPicPr>
          <p:cNvPr id="72" name="Google Shape;72;p16"/>
          <p:cNvPicPr preferRelativeResize="0"/>
          <p:nvPr/>
        </p:nvPicPr>
        <p:blipFill>
          <a:blip r:embed="rId3">
            <a:alphaModFix/>
          </a:blip>
          <a:stretch>
            <a:fillRect/>
          </a:stretch>
        </p:blipFill>
        <p:spPr>
          <a:xfrm>
            <a:off x="2636847" y="1322467"/>
            <a:ext cx="2629836" cy="2546576"/>
          </a:xfrm>
          <a:prstGeom prst="rect">
            <a:avLst/>
          </a:prstGeom>
          <a:noFill/>
          <a:ln>
            <a:noFill/>
          </a:ln>
          <a:effectLst>
            <a:outerShdw blurRad="57150" dist="19050" dir="5400000" algn="bl" rotWithShape="0">
              <a:srgbClr val="000000">
                <a:alpha val="50000"/>
              </a:srgbClr>
            </a:outerShdw>
          </a:effectLst>
        </p:spPr>
      </p:pic>
      <p:pic>
        <p:nvPicPr>
          <p:cNvPr id="73" name="Google Shape;73;p16"/>
          <p:cNvPicPr preferRelativeResize="0"/>
          <p:nvPr/>
        </p:nvPicPr>
        <p:blipFill>
          <a:blip r:embed="rId4">
            <a:alphaModFix/>
          </a:blip>
          <a:stretch>
            <a:fillRect/>
          </a:stretch>
        </p:blipFill>
        <p:spPr>
          <a:xfrm>
            <a:off x="6930064" y="1322468"/>
            <a:ext cx="2629837" cy="2546577"/>
          </a:xfrm>
          <a:prstGeom prst="rect">
            <a:avLst/>
          </a:prstGeom>
          <a:noFill/>
          <a:ln>
            <a:noFill/>
          </a:ln>
          <a:effectLst>
            <a:outerShdw blurRad="57150" dist="19050" dir="5400000" algn="bl" rotWithShape="0">
              <a:srgbClr val="000000">
                <a:alpha val="50000"/>
              </a:srgbClr>
            </a:outerShdw>
          </a:effectLst>
        </p:spPr>
      </p:pic>
      <p:sp>
        <p:nvSpPr>
          <p:cNvPr id="74" name="Google Shape;74;p16"/>
          <p:cNvSpPr txBox="1"/>
          <p:nvPr/>
        </p:nvSpPr>
        <p:spPr>
          <a:xfrm>
            <a:off x="2305381" y="4149885"/>
            <a:ext cx="3292800" cy="677200"/>
          </a:xfrm>
          <a:prstGeom prst="rect">
            <a:avLst/>
          </a:prstGeom>
          <a:noFill/>
          <a:ln>
            <a:noFill/>
          </a:ln>
        </p:spPr>
        <p:txBody>
          <a:bodyPr spcFirstLastPara="1" wrap="square" lIns="121900" tIns="121900" rIns="121900" bIns="121900" anchor="t" anchorCtr="0">
            <a:noAutofit/>
          </a:bodyPr>
          <a:lstStyle/>
          <a:p>
            <a:pPr algn="ctr"/>
            <a:r>
              <a:rPr lang="en" err="1">
                <a:latin typeface="Lexend"/>
                <a:ea typeface="Lexend"/>
                <a:cs typeface="Lexend"/>
                <a:sym typeface="Lexend"/>
              </a:rPr>
              <a:t>Woosuk</a:t>
            </a:r>
            <a:r>
              <a:rPr lang="en">
                <a:latin typeface="Lexend"/>
                <a:ea typeface="Lexend"/>
                <a:cs typeface="Lexend"/>
                <a:sym typeface="Lexend"/>
              </a:rPr>
              <a:t> Kwon</a:t>
            </a:r>
            <a:endParaRPr>
              <a:latin typeface="Lexend"/>
              <a:ea typeface="Lexend"/>
              <a:cs typeface="Lexend"/>
              <a:sym typeface="Lexend"/>
            </a:endParaRPr>
          </a:p>
          <a:p>
            <a:pPr algn="ctr"/>
            <a:r>
              <a:rPr lang="en">
                <a:latin typeface="Lexend"/>
                <a:ea typeface="Lexend"/>
                <a:cs typeface="Lexend"/>
                <a:sym typeface="Lexend"/>
              </a:rPr>
              <a:t>PhD Student, UC Berkeley</a:t>
            </a:r>
            <a:endParaRPr>
              <a:latin typeface="Lexend"/>
              <a:ea typeface="Lexend"/>
              <a:cs typeface="Lexend"/>
              <a:sym typeface="Lexend"/>
            </a:endParaRPr>
          </a:p>
          <a:p>
            <a:pPr algn="ctr"/>
            <a:r>
              <a:rPr lang="en">
                <a:latin typeface="Consolas"/>
                <a:ea typeface="Consolas"/>
                <a:cs typeface="Consolas"/>
                <a:sym typeface="Consolas"/>
              </a:rPr>
              <a:t>  </a:t>
            </a:r>
            <a:r>
              <a:rPr lang="en">
                <a:solidFill>
                  <a:srgbClr val="1D9BF0"/>
                </a:solidFill>
                <a:latin typeface="Consolas"/>
                <a:ea typeface="Consolas"/>
                <a:cs typeface="Consolas"/>
                <a:sym typeface="Consolas"/>
              </a:rPr>
              <a:t>@</a:t>
            </a:r>
            <a:r>
              <a:rPr lang="en" err="1">
                <a:solidFill>
                  <a:srgbClr val="1D9BF0"/>
                </a:solidFill>
                <a:latin typeface="Consolas"/>
                <a:ea typeface="Consolas"/>
                <a:cs typeface="Consolas"/>
                <a:sym typeface="Consolas"/>
              </a:rPr>
              <a:t>woosuk_k</a:t>
            </a:r>
            <a:endParaRPr>
              <a:solidFill>
                <a:srgbClr val="1D9BF0"/>
              </a:solidFill>
              <a:latin typeface="Consolas"/>
              <a:ea typeface="Consolas"/>
              <a:cs typeface="Consolas"/>
              <a:sym typeface="Consolas"/>
            </a:endParaRPr>
          </a:p>
        </p:txBody>
      </p:sp>
      <p:sp>
        <p:nvSpPr>
          <p:cNvPr id="75" name="Google Shape;75;p16"/>
          <p:cNvSpPr txBox="1"/>
          <p:nvPr/>
        </p:nvSpPr>
        <p:spPr>
          <a:xfrm>
            <a:off x="6598584" y="4149885"/>
            <a:ext cx="3292800" cy="677200"/>
          </a:xfrm>
          <a:prstGeom prst="rect">
            <a:avLst/>
          </a:prstGeom>
          <a:noFill/>
          <a:ln>
            <a:noFill/>
          </a:ln>
        </p:spPr>
        <p:txBody>
          <a:bodyPr spcFirstLastPara="1" wrap="square" lIns="121900" tIns="121900" rIns="121900" bIns="121900" anchor="t" anchorCtr="0">
            <a:noAutofit/>
          </a:bodyPr>
          <a:lstStyle/>
          <a:p>
            <a:pPr algn="ctr"/>
            <a:r>
              <a:rPr lang="en" err="1">
                <a:latin typeface="Lexend"/>
                <a:ea typeface="Lexend"/>
                <a:cs typeface="Lexend"/>
                <a:sym typeface="Lexend"/>
              </a:rPr>
              <a:t>Zhuohan</a:t>
            </a:r>
            <a:r>
              <a:rPr lang="en">
                <a:latin typeface="Lexend"/>
                <a:ea typeface="Lexend"/>
                <a:cs typeface="Lexend"/>
                <a:sym typeface="Lexend"/>
              </a:rPr>
              <a:t> Li</a:t>
            </a:r>
            <a:endParaRPr>
              <a:latin typeface="Lexend"/>
              <a:ea typeface="Lexend"/>
              <a:cs typeface="Lexend"/>
              <a:sym typeface="Lexend"/>
            </a:endParaRPr>
          </a:p>
          <a:p>
            <a:pPr algn="ctr"/>
            <a:r>
              <a:rPr lang="en">
                <a:latin typeface="Lexend"/>
                <a:ea typeface="Lexend"/>
                <a:cs typeface="Lexend"/>
                <a:sym typeface="Lexend"/>
              </a:rPr>
              <a:t>PhD Student, UC Berkeley</a:t>
            </a:r>
            <a:endParaRPr>
              <a:latin typeface="Lexend"/>
              <a:ea typeface="Lexend"/>
              <a:cs typeface="Lexend"/>
              <a:sym typeface="Lexend"/>
            </a:endParaRPr>
          </a:p>
          <a:p>
            <a:pPr algn="ctr"/>
            <a:r>
              <a:rPr lang="en">
                <a:latin typeface="Consolas"/>
                <a:ea typeface="Consolas"/>
                <a:cs typeface="Consolas"/>
                <a:sym typeface="Consolas"/>
              </a:rPr>
              <a:t>  </a:t>
            </a:r>
            <a:r>
              <a:rPr lang="en">
                <a:solidFill>
                  <a:srgbClr val="1D9BF0"/>
                </a:solidFill>
                <a:latin typeface="Consolas"/>
                <a:ea typeface="Consolas"/>
                <a:cs typeface="Consolas"/>
                <a:sym typeface="Consolas"/>
              </a:rPr>
              <a:t>@zhuohan123</a:t>
            </a:r>
            <a:endParaRPr>
              <a:solidFill>
                <a:srgbClr val="1D9BF0"/>
              </a:solidFill>
              <a:latin typeface="Consolas"/>
              <a:ea typeface="Consolas"/>
              <a:cs typeface="Consolas"/>
              <a:sym typeface="Consolas"/>
            </a:endParaRPr>
          </a:p>
        </p:txBody>
      </p:sp>
      <p:pic>
        <p:nvPicPr>
          <p:cNvPr id="76" name="Google Shape;76;p16"/>
          <p:cNvPicPr preferRelativeResize="0"/>
          <p:nvPr/>
        </p:nvPicPr>
        <p:blipFill>
          <a:blip r:embed="rId5">
            <a:alphaModFix/>
          </a:blip>
          <a:stretch>
            <a:fillRect/>
          </a:stretch>
        </p:blipFill>
        <p:spPr>
          <a:xfrm>
            <a:off x="5028231" y="5568333"/>
            <a:ext cx="2140301" cy="677200"/>
          </a:xfrm>
          <a:prstGeom prst="rect">
            <a:avLst/>
          </a:prstGeom>
          <a:noFill/>
          <a:ln>
            <a:noFill/>
          </a:ln>
        </p:spPr>
      </p:pic>
      <p:pic>
        <p:nvPicPr>
          <p:cNvPr id="77" name="Google Shape;77;p16"/>
          <p:cNvPicPr preferRelativeResize="0"/>
          <p:nvPr/>
        </p:nvPicPr>
        <p:blipFill>
          <a:blip r:embed="rId6">
            <a:alphaModFix/>
          </a:blip>
          <a:stretch>
            <a:fillRect/>
          </a:stretch>
        </p:blipFill>
        <p:spPr>
          <a:xfrm>
            <a:off x="7335425" y="4861427"/>
            <a:ext cx="247067" cy="247067"/>
          </a:xfrm>
          <a:prstGeom prst="rect">
            <a:avLst/>
          </a:prstGeom>
          <a:noFill/>
          <a:ln>
            <a:noFill/>
          </a:ln>
        </p:spPr>
      </p:pic>
      <p:pic>
        <p:nvPicPr>
          <p:cNvPr id="78" name="Google Shape;78;p16"/>
          <p:cNvPicPr preferRelativeResize="0"/>
          <p:nvPr/>
        </p:nvPicPr>
        <p:blipFill>
          <a:blip r:embed="rId6">
            <a:alphaModFix/>
          </a:blip>
          <a:stretch>
            <a:fillRect/>
          </a:stretch>
        </p:blipFill>
        <p:spPr>
          <a:xfrm>
            <a:off x="3182592" y="4861427"/>
            <a:ext cx="247067" cy="2470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B4067A-BECE-665D-71CB-8A24620F46BB}"/>
              </a:ext>
            </a:extLst>
          </p:cNvPr>
          <p:cNvSpPr>
            <a:spLocks noGrp="1"/>
          </p:cNvSpPr>
          <p:nvPr>
            <p:ph type="title"/>
          </p:nvPr>
        </p:nvSpPr>
        <p:spPr/>
        <p:txBody>
          <a:bodyPr/>
          <a:lstStyle/>
          <a:p>
            <a:r>
              <a:rPr lang="en" altLang="zh-CN" err="1"/>
              <a:t>CacheEngine</a:t>
            </a:r>
            <a:endParaRPr lang="zh-CN" altLang="en-US"/>
          </a:p>
        </p:txBody>
      </p:sp>
      <p:sp>
        <p:nvSpPr>
          <p:cNvPr id="3" name="文本占位符 2">
            <a:extLst>
              <a:ext uri="{FF2B5EF4-FFF2-40B4-BE49-F238E27FC236}">
                <a16:creationId xmlns:a16="http://schemas.microsoft.com/office/drawing/2014/main" id="{FCAB97A9-CCB5-C6C4-84DD-A421B30AFBA7}"/>
              </a:ext>
            </a:extLst>
          </p:cNvPr>
          <p:cNvSpPr>
            <a:spLocks noGrp="1"/>
          </p:cNvSpPr>
          <p:nvPr>
            <p:ph sz="half" idx="1"/>
          </p:nvPr>
        </p:nvSpPr>
        <p:spPr/>
        <p:txBody>
          <a:bodyPr/>
          <a:lstStyle/>
          <a:p>
            <a:pPr algn="l"/>
            <a:r>
              <a:rPr lang="en" altLang="zh-CN"/>
              <a:t>Worker </a:t>
            </a:r>
            <a:r>
              <a:rPr lang="zh-CN" altLang="en-US"/>
              <a:t>一个核心组件是 </a:t>
            </a:r>
            <a:r>
              <a:rPr lang="en" altLang="zh-CN" err="1"/>
              <a:t>CacheEngine</a:t>
            </a:r>
            <a:r>
              <a:rPr lang="zh-CN" altLang="en"/>
              <a:t>，</a:t>
            </a:r>
            <a:r>
              <a:rPr lang="zh-CN" altLang="en-US"/>
              <a:t>负责 </a:t>
            </a:r>
            <a:r>
              <a:rPr lang="en" altLang="zh-CN"/>
              <a:t>KV cache </a:t>
            </a:r>
            <a:r>
              <a:rPr lang="zh-CN" altLang="en-US"/>
              <a:t>初始化以及 </a:t>
            </a:r>
            <a:r>
              <a:rPr lang="en" altLang="zh-CN"/>
              <a:t>KV cache </a:t>
            </a:r>
            <a:r>
              <a:rPr lang="zh-CN" altLang="en-US"/>
              <a:t>相关操作。</a:t>
            </a:r>
          </a:p>
        </p:txBody>
      </p:sp>
      <p:pic>
        <p:nvPicPr>
          <p:cNvPr id="2050" name="Picture 2">
            <a:extLst>
              <a:ext uri="{FF2B5EF4-FFF2-40B4-BE49-F238E27FC236}">
                <a16:creationId xmlns:a16="http://schemas.microsoft.com/office/drawing/2014/main" id="{416CF980-A26E-470A-380F-0B4E85284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52" y="2318888"/>
            <a:ext cx="10963473" cy="408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2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
        <p:nvSpPr>
          <p:cNvPr id="2" name="内容占位符 11">
            <a:extLst>
              <a:ext uri="{FF2B5EF4-FFF2-40B4-BE49-F238E27FC236}">
                <a16:creationId xmlns:a16="http://schemas.microsoft.com/office/drawing/2014/main" id="{340FFDB5-5223-30E6-5083-F60629F580F7}"/>
              </a:ext>
            </a:extLst>
          </p:cNvPr>
          <p:cNvSpPr txBox="1">
            <a:spLocks/>
          </p:cNvSpPr>
          <p:nvPr/>
        </p:nvSpPr>
        <p:spPr>
          <a:xfrm>
            <a:off x="420481" y="1543839"/>
            <a:ext cx="5223599" cy="3636061"/>
          </a:xfrm>
          <a:prstGeom prst="rect">
            <a:avLst/>
          </a:prstGeom>
          <a:solidFill>
            <a:srgbClr val="FFFFFF"/>
          </a:solidFill>
          <a:ln w="19050">
            <a:solidFill>
              <a:schemeClr val="bg1">
                <a:lumMod val="85000"/>
              </a:schemeClr>
            </a:solidFill>
          </a:ln>
        </p:spPr>
        <p:txBody>
          <a:bodyPr spcFirstLastPara="1" wrap="square" lIns="121900" tIns="121900" rIns="121900" bIns="121900"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exend"/>
              <a:buChar char="●"/>
              <a:defRPr sz="1800" b="0" i="0" u="none" strike="noStrike" cap="none">
                <a:solidFill>
                  <a:schemeClr val="dk2"/>
                </a:solidFill>
                <a:latin typeface="Lexend"/>
                <a:ea typeface="Lexend"/>
                <a:cs typeface="Lexend"/>
                <a:sym typeface="Lexend"/>
              </a:defRPr>
            </a:lvl1pPr>
            <a:lvl2pPr marL="914400" marR="0" lvl="1"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2pPr>
            <a:lvl3pPr marL="1371600" marR="0" lvl="2"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3pPr>
            <a:lvl4pPr marL="1828800" marR="0" lvl="3"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4pPr>
            <a:lvl5pPr marL="2286000" marR="0" lvl="4"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5pPr>
            <a:lvl6pPr marL="2743200" marR="0" lvl="5"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6pPr>
            <a:lvl7pPr marL="3200400" marR="0" lvl="6"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7pPr>
            <a:lvl8pPr marL="3657600" marR="0" lvl="7"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8pPr>
            <a:lvl9pPr marL="4114800" marR="0" lvl="8" indent="-317500" algn="l" rtl="0">
              <a:lnSpc>
                <a:spcPct val="115000"/>
              </a:lnSpc>
              <a:spcBef>
                <a:spcPts val="0"/>
              </a:spcBef>
              <a:spcAft>
                <a:spcPts val="0"/>
              </a:spcAft>
              <a:buClr>
                <a:schemeClr val="dk2"/>
              </a:buClr>
              <a:buSzPts val="1400"/>
              <a:buFont typeface="Lexend"/>
              <a:buChar char="■"/>
              <a:defRPr sz="1400" b="0" i="0" u="none" strike="noStrike" cap="none">
                <a:solidFill>
                  <a:schemeClr val="dk2"/>
                </a:solidFill>
                <a:latin typeface="Lexend"/>
                <a:ea typeface="Lexend"/>
                <a:cs typeface="Lexend"/>
                <a:sym typeface="Lexend"/>
              </a:defRPr>
            </a:lvl9pPr>
          </a:lstStyle>
          <a:p>
            <a:pPr defTabSz="1218286" fontAlgn="base" latinLnBrk="1">
              <a:lnSpc>
                <a:spcPct val="150000"/>
              </a:lnSpc>
              <a:spcAft>
                <a:spcPts val="800"/>
              </a:spcAft>
              <a:buClr>
                <a:srgbClr val="92D050"/>
              </a:buClr>
              <a:buSzPts val="1400"/>
              <a:buFont typeface="Arial" panose="020B0604020202020204" pitchFamily="34" charset="0"/>
              <a:buChar char="•"/>
            </a:pPr>
            <a:r>
              <a:rPr lang="zh-CN" altLang="en-US" sz="2000" dirty="0">
                <a:solidFill>
                  <a:srgbClr val="595757"/>
                </a:solidFill>
                <a:latin typeface="Lexend" pitchFamily="2" charset="0"/>
                <a:ea typeface="Microsoft YaHei" panose="020B0503020204020204" pitchFamily="34" charset="-122"/>
                <a:cs typeface="+mn-cs"/>
              </a:rPr>
              <a:t>每个 </a:t>
            </a:r>
            <a:r>
              <a:rPr lang="en" altLang="zh-CN" sz="2000" dirty="0">
                <a:solidFill>
                  <a:srgbClr val="595757"/>
                </a:solidFill>
                <a:latin typeface="Lexend" pitchFamily="2" charset="0"/>
                <a:ea typeface="Microsoft YaHei" panose="020B0503020204020204" pitchFamily="34" charset="-122"/>
                <a:cs typeface="+mn-cs"/>
              </a:rPr>
              <a:t>Worker </a:t>
            </a:r>
            <a:r>
              <a:rPr lang="zh-CN" altLang="en-US" sz="2000" dirty="0">
                <a:solidFill>
                  <a:srgbClr val="595757"/>
                </a:solidFill>
                <a:latin typeface="Lexend" pitchFamily="2" charset="0"/>
                <a:ea typeface="Microsoft YaHei" panose="020B0503020204020204" pitchFamily="34" charset="-122"/>
                <a:cs typeface="+mn-cs"/>
              </a:rPr>
              <a:t>中都有两个关键模块：</a:t>
            </a:r>
            <a:endParaRPr lang="en-US" altLang="zh-CN" sz="2000" dirty="0">
              <a:solidFill>
                <a:srgbClr val="595757"/>
              </a:solidFill>
              <a:latin typeface="Lexend" pitchFamily="2" charset="0"/>
              <a:ea typeface="Microsoft YaHei" panose="020B0503020204020204" pitchFamily="34" charset="-122"/>
              <a:cs typeface="+mn-cs"/>
            </a:endParaRPr>
          </a:p>
          <a:p>
            <a:pPr defTabSz="1218286" fontAlgn="base" latinLnBrk="1">
              <a:lnSpc>
                <a:spcPct val="150000"/>
              </a:lnSpc>
              <a:spcAft>
                <a:spcPts val="800"/>
              </a:spcAft>
              <a:buClr>
                <a:srgbClr val="92D050"/>
              </a:buClr>
              <a:buSzPts val="1400"/>
              <a:buFont typeface="Arial" panose="020B0604020202020204" pitchFamily="34" charset="0"/>
              <a:buChar char="•"/>
            </a:pPr>
            <a:r>
              <a:rPr lang="en" altLang="zh-CN" sz="2000" dirty="0" err="1">
                <a:solidFill>
                  <a:srgbClr val="4985E8"/>
                </a:solidFill>
                <a:latin typeface="Lexend" pitchFamily="2" charset="0"/>
                <a:ea typeface="Microsoft YaHei" panose="020B0503020204020204" pitchFamily="34" charset="-122"/>
                <a:cs typeface="+mn-cs"/>
              </a:rPr>
              <a:t>CacheEngine</a:t>
            </a:r>
            <a:r>
              <a:rPr lang="zh-CN" altLang="en-US" sz="2000" dirty="0">
                <a:solidFill>
                  <a:srgbClr val="4985E8"/>
                </a:solidFill>
                <a:latin typeface="Lexend" pitchFamily="2" charset="0"/>
                <a:ea typeface="Microsoft YaHei" panose="020B0503020204020204" pitchFamily="34" charset="-122"/>
                <a:cs typeface="+mn-cs"/>
              </a:rPr>
              <a:t>：</a:t>
            </a:r>
            <a:r>
              <a:rPr lang="zh-CN" altLang="en-US" sz="2000" dirty="0">
                <a:solidFill>
                  <a:srgbClr val="595757"/>
                </a:solidFill>
                <a:latin typeface="Lexend" pitchFamily="2" charset="0"/>
                <a:ea typeface="Microsoft YaHei" panose="020B0503020204020204" pitchFamily="34" charset="-122"/>
                <a:cs typeface="+mn-cs"/>
              </a:rPr>
              <a:t>负责管理实际的缓存数据 </a:t>
            </a:r>
            <a:r>
              <a:rPr lang="en" altLang="zh-CN" sz="2000" dirty="0">
                <a:solidFill>
                  <a:srgbClr val="595757"/>
                </a:solidFill>
                <a:latin typeface="Lexend" pitchFamily="2" charset="0"/>
                <a:ea typeface="Microsoft YaHei" panose="020B0503020204020204" pitchFamily="34" charset="-122"/>
                <a:cs typeface="+mn-cs"/>
              </a:rPr>
              <a:t>KV cache </a:t>
            </a:r>
            <a:r>
              <a:rPr lang="zh-CN" altLang="en-US" sz="2000" dirty="0">
                <a:solidFill>
                  <a:srgbClr val="595757"/>
                </a:solidFill>
                <a:latin typeface="Lexend" pitchFamily="2" charset="0"/>
                <a:ea typeface="Microsoft YaHei" panose="020B0503020204020204" pitchFamily="34" charset="-122"/>
                <a:cs typeface="+mn-cs"/>
              </a:rPr>
              <a:t>，确保所有计算任务都有合适资源可用。</a:t>
            </a:r>
            <a:endParaRPr lang="en-US" altLang="zh-CN" sz="2000" dirty="0">
              <a:solidFill>
                <a:srgbClr val="595757"/>
              </a:solidFill>
              <a:latin typeface="Lexend" pitchFamily="2" charset="0"/>
              <a:ea typeface="Microsoft YaHei" panose="020B0503020204020204" pitchFamily="34" charset="-122"/>
              <a:cs typeface="+mn-cs"/>
            </a:endParaRPr>
          </a:p>
          <a:p>
            <a:pPr defTabSz="1218286" fontAlgn="base" latinLnBrk="1">
              <a:lnSpc>
                <a:spcPct val="150000"/>
              </a:lnSpc>
              <a:spcAft>
                <a:spcPts val="800"/>
              </a:spcAft>
              <a:buClr>
                <a:srgbClr val="92D050"/>
              </a:buClr>
              <a:buSzPts val="1400"/>
              <a:buFont typeface="Arial" panose="020B0604020202020204" pitchFamily="34" charset="0"/>
              <a:buChar char="•"/>
            </a:pPr>
            <a:r>
              <a:rPr lang="en" altLang="zh-CN" sz="2000" dirty="0" err="1">
                <a:solidFill>
                  <a:srgbClr val="4985E8"/>
                </a:solidFill>
                <a:latin typeface="Lexend" pitchFamily="2" charset="0"/>
                <a:ea typeface="Microsoft YaHei" panose="020B0503020204020204" pitchFamily="34" charset="-122"/>
                <a:cs typeface="+mn-cs"/>
              </a:rPr>
              <a:t>Worker.model</a:t>
            </a:r>
            <a:r>
              <a:rPr lang="zh-CN" altLang="en-US" sz="2000" dirty="0">
                <a:solidFill>
                  <a:srgbClr val="4985E8"/>
                </a:solidFill>
                <a:latin typeface="Lexend" pitchFamily="2" charset="0"/>
                <a:ea typeface="Microsoft YaHei" panose="020B0503020204020204" pitchFamily="34" charset="-122"/>
                <a:cs typeface="+mn-cs"/>
              </a:rPr>
              <a:t>：</a:t>
            </a:r>
            <a:r>
              <a:rPr lang="zh-CN" altLang="en-US" sz="2000" dirty="0">
                <a:solidFill>
                  <a:srgbClr val="595757"/>
                </a:solidFill>
                <a:latin typeface="Lexend" pitchFamily="2" charset="0"/>
                <a:ea typeface="Microsoft YaHei" panose="020B0503020204020204" pitchFamily="34" charset="-122"/>
                <a:cs typeface="+mn-cs"/>
              </a:rPr>
              <a:t>负责模型加载和执行，利用 </a:t>
            </a:r>
            <a:r>
              <a:rPr lang="en" altLang="zh-CN" sz="2000" dirty="0">
                <a:solidFill>
                  <a:srgbClr val="595757"/>
                </a:solidFill>
                <a:latin typeface="Lexend" pitchFamily="2" charset="0"/>
                <a:ea typeface="Microsoft YaHei" panose="020B0503020204020204" pitchFamily="34" charset="-122"/>
                <a:cs typeface="+mn-cs"/>
              </a:rPr>
              <a:t>Paged</a:t>
            </a:r>
            <a:r>
              <a:rPr lang="zh-CN" altLang="en-US" sz="2000" dirty="0">
                <a:solidFill>
                  <a:srgbClr val="595757"/>
                </a:solidFill>
                <a:latin typeface="Lexend" pitchFamily="2" charset="0"/>
                <a:ea typeface="Microsoft YaHei" panose="020B0503020204020204" pitchFamily="34" charset="-122"/>
                <a:cs typeface="+mn-cs"/>
              </a:rPr>
              <a:t> </a:t>
            </a:r>
            <a:r>
              <a:rPr lang="en" altLang="zh-CN" sz="2000" dirty="0">
                <a:solidFill>
                  <a:srgbClr val="595757"/>
                </a:solidFill>
                <a:latin typeface="Lexend" pitchFamily="2" charset="0"/>
                <a:ea typeface="Microsoft YaHei" panose="020B0503020204020204" pitchFamily="34" charset="-122"/>
                <a:cs typeface="+mn-cs"/>
              </a:rPr>
              <a:t>Attention </a:t>
            </a:r>
            <a:r>
              <a:rPr lang="zh-CN" altLang="en-US" sz="2000" dirty="0">
                <a:solidFill>
                  <a:srgbClr val="595757"/>
                </a:solidFill>
                <a:latin typeface="Lexend" pitchFamily="2" charset="0"/>
                <a:ea typeface="Microsoft YaHei" panose="020B0503020204020204" pitchFamily="34" charset="-122"/>
                <a:cs typeface="+mn-cs"/>
              </a:rPr>
              <a:t>组件来高效处理 </a:t>
            </a:r>
            <a:r>
              <a:rPr lang="en-US" altLang="zh-CN" sz="2000" dirty="0">
                <a:solidFill>
                  <a:srgbClr val="595757"/>
                </a:solidFill>
                <a:latin typeface="Lexend" pitchFamily="2" charset="0"/>
                <a:ea typeface="Microsoft YaHei" panose="020B0503020204020204" pitchFamily="34" charset="-122"/>
                <a:cs typeface="+mn-cs"/>
              </a:rPr>
              <a:t>Attention</a:t>
            </a:r>
            <a:r>
              <a:rPr lang="zh-CN" altLang="en-US" sz="2000" dirty="0">
                <a:solidFill>
                  <a:srgbClr val="595757"/>
                </a:solidFill>
                <a:latin typeface="Lexend" pitchFamily="2" charset="0"/>
                <a:ea typeface="Microsoft YaHei" panose="020B0503020204020204" pitchFamily="34" charset="-122"/>
                <a:cs typeface="+mn-cs"/>
              </a:rPr>
              <a:t>，从而保证推理任务性能。</a:t>
            </a:r>
          </a:p>
        </p:txBody>
      </p:sp>
    </p:spTree>
    <p:extLst>
      <p:ext uri="{BB962C8B-B14F-4D97-AF65-F5344CB8AC3E}">
        <p14:creationId xmlns:p14="http://schemas.microsoft.com/office/powerpoint/2010/main" val="227762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p:nvPr/>
        </p:nvSpPr>
        <p:spPr>
          <a:xfrm>
            <a:off x="5350381" y="5126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290" name="Google Shape;290;p31"/>
          <p:cNvCxnSpPr>
            <a:endCxn id="289" idx="1"/>
          </p:cNvCxnSpPr>
          <p:nvPr/>
        </p:nvCxnSpPr>
        <p:spPr>
          <a:xfrm>
            <a:off x="3377181" y="926867"/>
            <a:ext cx="1973200" cy="0"/>
          </a:xfrm>
          <a:prstGeom prst="straightConnector1">
            <a:avLst/>
          </a:prstGeom>
          <a:noFill/>
          <a:ln w="9525" cap="flat" cmpd="sng">
            <a:solidFill>
              <a:schemeClr val="dk2"/>
            </a:solidFill>
            <a:prstDash val="solid"/>
            <a:round/>
            <a:headEnd type="none" w="med" len="med"/>
            <a:tailEnd type="triangle" w="med" len="med"/>
          </a:ln>
        </p:spPr>
      </p:cxnSp>
      <p:sp>
        <p:nvSpPr>
          <p:cNvPr id="291" name="Google Shape;291;p31"/>
          <p:cNvSpPr txBox="1"/>
          <p:nvPr/>
        </p:nvSpPr>
        <p:spPr>
          <a:xfrm>
            <a:off x="3554981" y="51266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grpSp>
        <p:nvGrpSpPr>
          <p:cNvPr id="292" name="Google Shape;292;p31"/>
          <p:cNvGrpSpPr/>
          <p:nvPr/>
        </p:nvGrpSpPr>
        <p:grpSpPr>
          <a:xfrm>
            <a:off x="978865" y="1341067"/>
            <a:ext cx="5699717" cy="4456000"/>
            <a:chOff x="732363" y="1005800"/>
            <a:chExt cx="4274788" cy="3342000"/>
          </a:xfrm>
        </p:grpSpPr>
        <p:sp>
          <p:nvSpPr>
            <p:cNvPr id="293" name="Google Shape;293;p31"/>
            <p:cNvSpPr/>
            <p:nvPr/>
          </p:nvSpPr>
          <p:spPr>
            <a:xfrm>
              <a:off x="956763" y="2169750"/>
              <a:ext cx="1992300" cy="6213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294" name="Google Shape;294;p31"/>
            <p:cNvSpPr/>
            <p:nvPr/>
          </p:nvSpPr>
          <p:spPr>
            <a:xfrm>
              <a:off x="956763" y="2988900"/>
              <a:ext cx="1992300" cy="6213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295" name="Google Shape;295;p31"/>
            <p:cNvSpPr/>
            <p:nvPr/>
          </p:nvSpPr>
          <p:spPr>
            <a:xfrm>
              <a:off x="732363" y="3844400"/>
              <a:ext cx="2441700" cy="5034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296" name="Google Shape;296;p31"/>
            <p:cNvCxnSpPr>
              <a:stCxn id="293" idx="2"/>
              <a:endCxn id="294" idx="0"/>
            </p:cNvCxnSpPr>
            <p:nvPr/>
          </p:nvCxnSpPr>
          <p:spPr>
            <a:xfrm rot="-5400000" flipH="1">
              <a:off x="1854213" y="2889750"/>
              <a:ext cx="198000" cy="6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297" name="Google Shape;297;p31"/>
            <p:cNvCxnSpPr>
              <a:stCxn id="294" idx="2"/>
              <a:endCxn id="295" idx="0"/>
            </p:cNvCxnSpPr>
            <p:nvPr/>
          </p:nvCxnSpPr>
          <p:spPr>
            <a:xfrm rot="-5400000" flipH="1">
              <a:off x="1836063" y="3727050"/>
              <a:ext cx="234300" cy="600"/>
            </a:xfrm>
            <a:prstGeom prst="bentConnector3">
              <a:avLst>
                <a:gd name="adj1" fmla="val 49979"/>
              </a:avLst>
            </a:prstGeom>
            <a:noFill/>
            <a:ln w="9525" cap="flat" cmpd="sng">
              <a:solidFill>
                <a:schemeClr val="dk2"/>
              </a:solidFill>
              <a:prstDash val="solid"/>
              <a:round/>
              <a:headEnd type="none" w="med" len="med"/>
              <a:tailEnd type="none" w="med" len="med"/>
            </a:ln>
          </p:spPr>
        </p:cxnSp>
        <p:cxnSp>
          <p:nvCxnSpPr>
            <p:cNvPr id="298" name="Google Shape;298;p31"/>
            <p:cNvCxnSpPr>
              <a:stCxn id="289" idx="2"/>
              <a:endCxn id="293" idx="0"/>
            </p:cNvCxnSpPr>
            <p:nvPr/>
          </p:nvCxnSpPr>
          <p:spPr>
            <a:xfrm rot="5400000">
              <a:off x="2898000" y="60650"/>
              <a:ext cx="1164000" cy="30543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299" name="Google Shape;299;p31"/>
          <p:cNvGrpSpPr/>
          <p:nvPr/>
        </p:nvGrpSpPr>
        <p:grpSpPr>
          <a:xfrm>
            <a:off x="5900866" y="1341067"/>
            <a:ext cx="5566300" cy="5335700"/>
            <a:chOff x="4423863" y="1005800"/>
            <a:chExt cx="4174725" cy="4001775"/>
          </a:xfrm>
        </p:grpSpPr>
        <p:sp>
          <p:nvSpPr>
            <p:cNvPr id="300" name="Google Shape;300;p31"/>
            <p:cNvSpPr/>
            <p:nvPr/>
          </p:nvSpPr>
          <p:spPr>
            <a:xfrm>
              <a:off x="5518413" y="2169750"/>
              <a:ext cx="1992300" cy="6213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01" name="Google Shape;301;p31"/>
            <p:cNvSpPr txBox="1"/>
            <p:nvPr/>
          </p:nvSpPr>
          <p:spPr>
            <a:xfrm>
              <a:off x="4838988" y="2228700"/>
              <a:ext cx="574200" cy="5034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302" name="Google Shape;302;p31"/>
            <p:cNvSpPr/>
            <p:nvPr/>
          </p:nvSpPr>
          <p:spPr>
            <a:xfrm>
              <a:off x="4423863"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303" name="Google Shape;303;p31"/>
            <p:cNvSpPr/>
            <p:nvPr/>
          </p:nvSpPr>
          <p:spPr>
            <a:xfrm>
              <a:off x="6606288" y="3150825"/>
              <a:ext cx="1992300" cy="5034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04" name="Google Shape;304;p31"/>
            <p:cNvCxnSpPr>
              <a:stCxn id="300" idx="2"/>
              <a:endCxn id="302" idx="0"/>
            </p:cNvCxnSpPr>
            <p:nvPr/>
          </p:nvCxnSpPr>
          <p:spPr>
            <a:xfrm rot="5400000">
              <a:off x="5787513" y="2423700"/>
              <a:ext cx="359700" cy="10944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305" name="Google Shape;305;p31"/>
            <p:cNvCxnSpPr>
              <a:stCxn id="300" idx="2"/>
              <a:endCxn id="303" idx="0"/>
            </p:cNvCxnSpPr>
            <p:nvPr/>
          </p:nvCxnSpPr>
          <p:spPr>
            <a:xfrm rot="-5400000" flipH="1">
              <a:off x="6878613" y="2427000"/>
              <a:ext cx="359700" cy="10878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306" name="Google Shape;306;p31"/>
            <p:cNvSpPr/>
            <p:nvPr/>
          </p:nvSpPr>
          <p:spPr>
            <a:xfrm>
              <a:off x="6606288" y="3884927"/>
              <a:ext cx="1992300" cy="552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307" name="Google Shape;307;p31"/>
            <p:cNvCxnSpPr>
              <a:stCxn id="303" idx="2"/>
              <a:endCxn id="306" idx="0"/>
            </p:cNvCxnSpPr>
            <p:nvPr/>
          </p:nvCxnSpPr>
          <p:spPr>
            <a:xfrm>
              <a:off x="7602438" y="3654225"/>
              <a:ext cx="0" cy="230700"/>
            </a:xfrm>
            <a:prstGeom prst="straightConnector1">
              <a:avLst/>
            </a:prstGeom>
            <a:noFill/>
            <a:ln w="9525" cap="flat" cmpd="sng">
              <a:solidFill>
                <a:schemeClr val="dk2"/>
              </a:solidFill>
              <a:prstDash val="solid"/>
              <a:round/>
              <a:headEnd type="none" w="med" len="med"/>
              <a:tailEnd type="none" w="med" len="med"/>
            </a:ln>
          </p:spPr>
        </p:cxnSp>
        <p:sp>
          <p:nvSpPr>
            <p:cNvPr id="308" name="Google Shape;308;p31"/>
            <p:cNvSpPr txBox="1"/>
            <p:nvPr/>
          </p:nvSpPr>
          <p:spPr>
            <a:xfrm rot="5400000">
              <a:off x="7318150" y="4464882"/>
              <a:ext cx="693000" cy="392385"/>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cxnSp>
          <p:nvCxnSpPr>
            <p:cNvPr id="309" name="Google Shape;309;p31"/>
            <p:cNvCxnSpPr>
              <a:stCxn id="289" idx="2"/>
              <a:endCxn id="300" idx="0"/>
            </p:cNvCxnSpPr>
            <p:nvPr/>
          </p:nvCxnSpPr>
          <p:spPr>
            <a:xfrm rot="-5400000" flipH="1">
              <a:off x="5178900" y="834050"/>
              <a:ext cx="1164000" cy="1507500"/>
            </a:xfrm>
            <a:prstGeom prst="bentConnector3">
              <a:avLst>
                <a:gd name="adj1" fmla="val 21806"/>
              </a:avLst>
            </a:prstGeom>
            <a:noFill/>
            <a:ln w="9525" cap="flat" cmpd="sng">
              <a:solidFill>
                <a:schemeClr val="dk2"/>
              </a:solidFill>
              <a:prstDash val="solid"/>
              <a:round/>
              <a:headEnd type="none" w="med" len="med"/>
              <a:tailEnd type="none" w="med" len="med"/>
            </a:ln>
          </p:spPr>
        </p:cxnSp>
      </p:grpSp>
      <p:grpSp>
        <p:nvGrpSpPr>
          <p:cNvPr id="310" name="Google Shape;310;p31"/>
          <p:cNvGrpSpPr/>
          <p:nvPr/>
        </p:nvGrpSpPr>
        <p:grpSpPr>
          <a:xfrm>
            <a:off x="420482" y="1909734"/>
            <a:ext cx="10218767" cy="4191567"/>
            <a:chOff x="313575" y="1432300"/>
            <a:chExt cx="7664075" cy="3143675"/>
          </a:xfrm>
        </p:grpSpPr>
        <p:cxnSp>
          <p:nvCxnSpPr>
            <p:cNvPr id="311" name="Google Shape;311;p31"/>
            <p:cNvCxnSpPr/>
            <p:nvPr/>
          </p:nvCxnSpPr>
          <p:spPr>
            <a:xfrm>
              <a:off x="3854275" y="1593975"/>
              <a:ext cx="0" cy="2982000"/>
            </a:xfrm>
            <a:prstGeom prst="straightConnector1">
              <a:avLst/>
            </a:prstGeom>
            <a:noFill/>
            <a:ln w="9525" cap="flat" cmpd="sng">
              <a:solidFill>
                <a:schemeClr val="dk2"/>
              </a:solidFill>
              <a:prstDash val="dot"/>
              <a:round/>
              <a:headEnd type="none" w="med" len="med"/>
              <a:tailEnd type="none" w="med" len="med"/>
            </a:ln>
          </p:spPr>
        </p:cxnSp>
        <p:sp>
          <p:nvSpPr>
            <p:cNvPr id="312" name="Google Shape;312;p31"/>
            <p:cNvSpPr/>
            <p:nvPr/>
          </p:nvSpPr>
          <p:spPr>
            <a:xfrm>
              <a:off x="313575" y="1432300"/>
              <a:ext cx="3278700" cy="5034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313" name="Google Shape;313;p31"/>
            <p:cNvSpPr/>
            <p:nvPr/>
          </p:nvSpPr>
          <p:spPr>
            <a:xfrm>
              <a:off x="5051450" y="1432300"/>
              <a:ext cx="2926200" cy="5034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grpSp>
    </p:spTree>
    <p:extLst>
      <p:ext uri="{BB962C8B-B14F-4D97-AF65-F5344CB8AC3E}">
        <p14:creationId xmlns:p14="http://schemas.microsoft.com/office/powerpoint/2010/main" val="1332993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30058" y="1047026"/>
            <a:ext cx="2736647" cy="2645789"/>
          </a:xfrm>
          <a:prstGeom prst="rect">
            <a:avLst/>
          </a:prstGeom>
          <a:noFill/>
        </p:spPr>
        <p:txBody>
          <a:bodyPr wrap="none" rtlCol="0">
            <a:spAutoFit/>
          </a:bodyPr>
          <a:lstStyle/>
          <a:p>
            <a:pPr algn="ctr"/>
            <a:r>
              <a:rPr kumimoji="1" lang="en-US" altLang="zh-CN"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16593"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20266" y="2969878"/>
            <a:ext cx="9156233" cy="3046988"/>
          </a:xfrm>
          <a:prstGeom prst="rect">
            <a:avLst/>
          </a:prstGeom>
          <a:noFill/>
        </p:spPr>
        <p:txBody>
          <a:bodyPr wrap="square" rtlCol="0">
            <a:spAutoFit/>
          </a:bodyPr>
          <a:lstStyle/>
          <a:p>
            <a:pPr algn="ctr">
              <a:spcBef>
                <a:spcPts val="1799"/>
              </a:spcBef>
              <a:spcAft>
                <a:spcPts val="600"/>
              </a:spcAft>
            </a:pPr>
            <a:r>
              <a:rPr lang="en-US" altLang="zh-C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Scheduler</a:t>
            </a:r>
            <a:r>
              <a:rPr lang="zh-CN" altLang="en-US"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 和 </a:t>
            </a:r>
            <a:r>
              <a:rPr lang="en-US" altLang="zh-CN"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Worker </a:t>
            </a:r>
            <a:r>
              <a:rPr lang="zh-CN" altLang="en-US" sz="96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的关系</a:t>
            </a:r>
            <a:endParaRPr lang="en" altLang="zh-CN" sz="48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1350150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54A2F27-986C-8FA6-21C3-3B7CB0F04278}"/>
              </a:ext>
            </a:extLst>
          </p:cNvPr>
          <p:cNvSpPr>
            <a:spLocks noGrp="1"/>
          </p:cNvSpPr>
          <p:nvPr>
            <p:ph type="title"/>
          </p:nvPr>
        </p:nvSpPr>
        <p:spPr>
          <a:xfrm>
            <a:off x="623635" y="522789"/>
            <a:ext cx="10963473" cy="589190"/>
          </a:xfrm>
        </p:spPr>
        <p:txBody>
          <a:bodyPr>
            <a:normAutofit/>
          </a:bodyPr>
          <a:lstStyle/>
          <a:p>
            <a:r>
              <a:rPr lang="zh-CN" altLang="en-US"/>
              <a:t>初始化阶段</a:t>
            </a:r>
          </a:p>
        </p:txBody>
      </p:sp>
      <p:sp>
        <p:nvSpPr>
          <p:cNvPr id="5" name="内容占位符 4">
            <a:extLst>
              <a:ext uri="{FF2B5EF4-FFF2-40B4-BE49-F238E27FC236}">
                <a16:creationId xmlns:a16="http://schemas.microsoft.com/office/drawing/2014/main" id="{F1EBD534-4D89-4123-366C-24A24C64F5FE}"/>
              </a:ext>
            </a:extLst>
          </p:cNvPr>
          <p:cNvSpPr>
            <a:spLocks noGrp="1"/>
          </p:cNvSpPr>
          <p:nvPr>
            <p:ph sz="half" idx="1"/>
          </p:nvPr>
        </p:nvSpPr>
        <p:spPr>
          <a:xfrm>
            <a:off x="623888" y="1246188"/>
            <a:ext cx="3590209" cy="5108575"/>
          </a:xfrm>
        </p:spPr>
        <p:txBody>
          <a:bodyPr/>
          <a:lstStyle/>
          <a:p>
            <a:r>
              <a:rPr lang="zh-CN" altLang="en-US"/>
              <a:t>主要初始化 </a:t>
            </a:r>
            <a:r>
              <a:rPr lang="en" altLang="zh-CN" err="1"/>
              <a:t>LLMEngine</a:t>
            </a:r>
            <a:r>
              <a:rPr lang="en" altLang="zh-CN"/>
              <a:t> </a:t>
            </a:r>
            <a:r>
              <a:rPr lang="zh-CN" altLang="en-US"/>
              <a:t>中 </a:t>
            </a:r>
            <a:r>
              <a:rPr lang="en" altLang="zh-CN"/>
              <a:t>Scheduler </a:t>
            </a:r>
            <a:r>
              <a:rPr lang="zh-CN" altLang="en-US"/>
              <a:t>和 </a:t>
            </a:r>
            <a:r>
              <a:rPr lang="en" altLang="zh-CN"/>
              <a:t>Worker </a:t>
            </a:r>
            <a:r>
              <a:rPr lang="zh-CN" altLang="en-US"/>
              <a:t>对象</a:t>
            </a:r>
            <a:endParaRPr lang="en-US" altLang="zh-CN"/>
          </a:p>
          <a:p>
            <a:r>
              <a:rPr lang="en" altLang="zh-CN"/>
              <a:t>Scheduler </a:t>
            </a:r>
            <a:r>
              <a:rPr lang="zh-CN" altLang="en-US"/>
              <a:t>初始化主要是块表（</a:t>
            </a:r>
            <a:r>
              <a:rPr lang="en" altLang="zh-CN"/>
              <a:t>block table</a:t>
            </a:r>
            <a:r>
              <a:rPr lang="zh-CN" altLang="en"/>
              <a:t>）</a:t>
            </a:r>
            <a:endParaRPr lang="en-US" altLang="zh-CN"/>
          </a:p>
          <a:p>
            <a:r>
              <a:rPr lang="en" altLang="zh-CN"/>
              <a:t>Worker </a:t>
            </a:r>
            <a:r>
              <a:rPr lang="zh-CN" altLang="en-US"/>
              <a:t>初始化包括模型的初始化以及 </a:t>
            </a:r>
            <a:r>
              <a:rPr lang="en" altLang="zh-CN"/>
              <a:t>KV cache </a:t>
            </a:r>
            <a:r>
              <a:rPr lang="zh-CN" altLang="en-US"/>
              <a:t>的初始化</a:t>
            </a:r>
          </a:p>
        </p:txBody>
      </p:sp>
      <p:pic>
        <p:nvPicPr>
          <p:cNvPr id="3074" name="Picture 2">
            <a:extLst>
              <a:ext uri="{FF2B5EF4-FFF2-40B4-BE49-F238E27FC236}">
                <a16:creationId xmlns:a16="http://schemas.microsoft.com/office/drawing/2014/main" id="{DB4925D0-E3D2-CB60-BE5B-AF9430490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132" y="968528"/>
            <a:ext cx="7344996" cy="538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75F91-28BE-29EF-FE40-51406468D93E}"/>
              </a:ext>
            </a:extLst>
          </p:cNvPr>
          <p:cNvSpPr>
            <a:spLocks noGrp="1"/>
          </p:cNvSpPr>
          <p:nvPr>
            <p:ph type="title"/>
          </p:nvPr>
        </p:nvSpPr>
        <p:spPr>
          <a:xfrm>
            <a:off x="623635" y="522789"/>
            <a:ext cx="10963473" cy="589190"/>
          </a:xfrm>
        </p:spPr>
        <p:txBody>
          <a:bodyPr>
            <a:normAutofit/>
          </a:bodyPr>
          <a:lstStyle/>
          <a:p>
            <a:r>
              <a:rPr lang="zh-CN" altLang="en-US"/>
              <a:t>调度和推理</a:t>
            </a:r>
          </a:p>
        </p:txBody>
      </p:sp>
      <p:sp>
        <p:nvSpPr>
          <p:cNvPr id="3" name="内容占位符 2">
            <a:extLst>
              <a:ext uri="{FF2B5EF4-FFF2-40B4-BE49-F238E27FC236}">
                <a16:creationId xmlns:a16="http://schemas.microsoft.com/office/drawing/2014/main" id="{694832AD-46DB-393D-9C85-BD8253F51088}"/>
              </a:ext>
            </a:extLst>
          </p:cNvPr>
          <p:cNvSpPr>
            <a:spLocks noGrp="1"/>
          </p:cNvSpPr>
          <p:nvPr>
            <p:ph sz="half" idx="1"/>
          </p:nvPr>
        </p:nvSpPr>
        <p:spPr>
          <a:xfrm>
            <a:off x="623888" y="1246188"/>
            <a:ext cx="3748415" cy="5108575"/>
          </a:xfrm>
        </p:spPr>
        <p:txBody>
          <a:bodyPr/>
          <a:lstStyle/>
          <a:p>
            <a:r>
              <a:rPr lang="zh-CN" altLang="en-US"/>
              <a:t>设 </a:t>
            </a:r>
            <a:r>
              <a:rPr lang="en" altLang="zh-CN" err="1"/>
              <a:t>vLLM</a:t>
            </a:r>
            <a:r>
              <a:rPr lang="en" altLang="zh-CN"/>
              <a:t> </a:t>
            </a:r>
            <a:r>
              <a:rPr lang="zh-CN" altLang="en-US"/>
              <a:t>接收到 </a:t>
            </a:r>
            <a:r>
              <a:rPr lang="en-US" altLang="zh-CN"/>
              <a:t>3 </a:t>
            </a:r>
            <a:r>
              <a:rPr lang="zh-CN" altLang="en-US"/>
              <a:t>个请求（</a:t>
            </a:r>
            <a:r>
              <a:rPr lang="en" altLang="zh-CN"/>
              <a:t>s0, s1, s2</a:t>
            </a:r>
            <a:r>
              <a:rPr lang="zh-CN" altLang="en"/>
              <a:t>）</a:t>
            </a:r>
            <a:r>
              <a:rPr lang="zh-CN" altLang="en-US"/>
              <a:t>并放入 </a:t>
            </a:r>
            <a:r>
              <a:rPr lang="en" altLang="zh-CN"/>
              <a:t>waiting </a:t>
            </a:r>
            <a:r>
              <a:rPr lang="zh-CN" altLang="en-US"/>
              <a:t>队列中</a:t>
            </a:r>
            <a:endParaRPr lang="en-US" altLang="zh-CN"/>
          </a:p>
          <a:p>
            <a:r>
              <a:rPr lang="zh-CN" altLang="en-US"/>
              <a:t>它们 </a:t>
            </a:r>
            <a:r>
              <a:rPr lang="en" altLang="zh-CN"/>
              <a:t>prompt </a:t>
            </a:r>
            <a:r>
              <a:rPr lang="zh-CN" altLang="en-US"/>
              <a:t>分别为 </a:t>
            </a:r>
            <a:r>
              <a:rPr lang="en-US" altLang="zh-CN"/>
              <a:t>“</a:t>
            </a:r>
            <a:r>
              <a:rPr lang="en" altLang="zh-CN"/>
              <a:t>Hello, my name is”</a:t>
            </a:r>
            <a:r>
              <a:rPr lang="zh-CN" altLang="en"/>
              <a:t>、</a:t>
            </a:r>
            <a:r>
              <a:rPr lang="en" altLang="zh-CN"/>
              <a:t>“The future of AI is” </a:t>
            </a:r>
            <a:r>
              <a:rPr lang="zh-CN" altLang="en-US"/>
              <a:t>和 </a:t>
            </a:r>
            <a:r>
              <a:rPr lang="en-US" altLang="zh-CN"/>
              <a:t>“</a:t>
            </a:r>
            <a:r>
              <a:rPr lang="en" altLang="zh-CN"/>
              <a:t>The life is”</a:t>
            </a:r>
            <a:r>
              <a:rPr lang="zh-CN" altLang="en-US"/>
              <a:t>。接下来开始 </a:t>
            </a:r>
            <a:r>
              <a:rPr lang="en" altLang="zh-CN" err="1"/>
              <a:t>vLLM</a:t>
            </a:r>
            <a:r>
              <a:rPr lang="en" altLang="zh-CN"/>
              <a:t> </a:t>
            </a:r>
            <a:r>
              <a:rPr lang="zh-CN" altLang="en-US"/>
              <a:t>调度和处理</a:t>
            </a:r>
          </a:p>
          <a:p>
            <a:endParaRPr lang="zh-CN" altLang="en-US"/>
          </a:p>
        </p:txBody>
      </p:sp>
      <p:pic>
        <p:nvPicPr>
          <p:cNvPr id="6" name="Picture 2">
            <a:extLst>
              <a:ext uri="{FF2B5EF4-FFF2-40B4-BE49-F238E27FC236}">
                <a16:creationId xmlns:a16="http://schemas.microsoft.com/office/drawing/2014/main" id="{D2C1184E-E293-9735-E127-97A5105BD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760" y="1227540"/>
            <a:ext cx="6965403"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42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C39B29-F5A0-C5EC-E69A-728BD461CBF9}"/>
              </a:ext>
            </a:extLst>
          </p:cNvPr>
          <p:cNvSpPr>
            <a:spLocks noGrp="1"/>
          </p:cNvSpPr>
          <p:nvPr>
            <p:ph type="title"/>
          </p:nvPr>
        </p:nvSpPr>
        <p:spPr>
          <a:xfrm>
            <a:off x="623635" y="522789"/>
            <a:ext cx="10963473" cy="589190"/>
          </a:xfrm>
        </p:spPr>
        <p:txBody>
          <a:bodyPr>
            <a:normAutofit/>
          </a:bodyPr>
          <a:lstStyle/>
          <a:p>
            <a:r>
              <a:rPr lang="en" altLang="zh-CN"/>
              <a:t>LLM </a:t>
            </a:r>
            <a:r>
              <a:rPr lang="zh-CN" altLang="en-US"/>
              <a:t>的第一轮处理</a:t>
            </a:r>
          </a:p>
        </p:txBody>
      </p:sp>
      <p:sp>
        <p:nvSpPr>
          <p:cNvPr id="3" name="内容占位符 2">
            <a:extLst>
              <a:ext uri="{FF2B5EF4-FFF2-40B4-BE49-F238E27FC236}">
                <a16:creationId xmlns:a16="http://schemas.microsoft.com/office/drawing/2014/main" id="{AB8901EA-EE57-AA43-41B0-1C849F6A7226}"/>
              </a:ext>
            </a:extLst>
          </p:cNvPr>
          <p:cNvSpPr>
            <a:spLocks noGrp="1"/>
          </p:cNvSpPr>
          <p:nvPr>
            <p:ph sz="half" idx="1"/>
          </p:nvPr>
        </p:nvSpPr>
        <p:spPr>
          <a:xfrm>
            <a:off x="623888" y="1246188"/>
            <a:ext cx="3906071" cy="5108575"/>
          </a:xfrm>
        </p:spPr>
        <p:txBody>
          <a:bodyPr/>
          <a:lstStyle/>
          <a:p>
            <a:r>
              <a:rPr lang="zh-CN" altLang="en-US" sz="1800"/>
              <a:t>设 </a:t>
            </a:r>
            <a:r>
              <a:rPr lang="en" altLang="zh-CN" sz="1800" err="1"/>
              <a:t>vLLM</a:t>
            </a:r>
            <a:r>
              <a:rPr lang="en" altLang="zh-CN" sz="1800"/>
              <a:t> </a:t>
            </a:r>
            <a:r>
              <a:rPr lang="zh-CN" altLang="en-US" sz="1800"/>
              <a:t>在这一轮只能调度两个请求进行处理，根据 </a:t>
            </a:r>
            <a:r>
              <a:rPr lang="en-US" altLang="zh-CN" sz="1800"/>
              <a:t>FIFO</a:t>
            </a:r>
            <a:r>
              <a:rPr lang="zh-CN" altLang="en-US" sz="1800"/>
              <a:t> 原则</a:t>
            </a:r>
            <a:endParaRPr lang="en-US" altLang="zh-CN" sz="1800"/>
          </a:p>
          <a:p>
            <a:r>
              <a:rPr lang="zh-CN" altLang="en-US" sz="1800"/>
              <a:t>从 </a:t>
            </a:r>
            <a:r>
              <a:rPr lang="en" altLang="zh-CN" sz="1800"/>
              <a:t>waiting </a:t>
            </a:r>
            <a:r>
              <a:rPr lang="zh-CN" altLang="en-US" sz="1800"/>
              <a:t>队列中选择 </a:t>
            </a:r>
            <a:r>
              <a:rPr lang="en" altLang="zh-CN" sz="1800"/>
              <a:t>s0 ("Hello, my name is") </a:t>
            </a:r>
            <a:r>
              <a:rPr lang="zh-CN" altLang="en-US" sz="1800"/>
              <a:t>和 </a:t>
            </a:r>
            <a:r>
              <a:rPr lang="en" altLang="zh-CN" sz="1800"/>
              <a:t>s1 ("The future of AI is") </a:t>
            </a:r>
            <a:r>
              <a:rPr lang="zh-CN" altLang="en-US" sz="1800"/>
              <a:t>放入到 </a:t>
            </a:r>
            <a:r>
              <a:rPr lang="en" altLang="zh-CN" sz="1800"/>
              <a:t>running </a:t>
            </a:r>
            <a:r>
              <a:rPr lang="zh-CN" altLang="en-US" sz="1800"/>
              <a:t>队列</a:t>
            </a:r>
            <a:endParaRPr lang="en-US" altLang="zh-CN" sz="1800"/>
          </a:p>
          <a:p>
            <a:r>
              <a:rPr lang="en" altLang="zh-CN" sz="1800"/>
              <a:t>s0</a:t>
            </a:r>
            <a:r>
              <a:rPr lang="zh-CN" altLang="en-US" sz="1800"/>
              <a:t> </a:t>
            </a:r>
            <a:r>
              <a:rPr lang="en" altLang="zh-CN" sz="1800"/>
              <a:t>Worker </a:t>
            </a:r>
            <a:r>
              <a:rPr lang="zh-CN" altLang="en-US" sz="1800"/>
              <a:t>生成 </a:t>
            </a:r>
            <a:r>
              <a:rPr lang="en" altLang="zh-CN" sz="1800"/>
              <a:t>token </a:t>
            </a:r>
            <a:r>
              <a:rPr lang="zh-CN" altLang="en-US" sz="1800"/>
              <a:t>为 </a:t>
            </a:r>
            <a:r>
              <a:rPr lang="en" altLang="zh-CN" sz="1800"/>
              <a:t>Dustin</a:t>
            </a:r>
            <a:r>
              <a:rPr lang="zh-CN" altLang="en-US" sz="1800"/>
              <a:t>；</a:t>
            </a:r>
            <a:r>
              <a:rPr lang="en" altLang="zh-CN" sz="1800"/>
              <a:t>s1</a:t>
            </a:r>
            <a:r>
              <a:rPr lang="zh-CN" altLang="en-US" sz="1800"/>
              <a:t> </a:t>
            </a:r>
            <a:r>
              <a:rPr lang="en" altLang="zh-CN" sz="1800"/>
              <a:t>Worker </a:t>
            </a:r>
            <a:r>
              <a:rPr lang="zh-CN" altLang="en-US" sz="1800"/>
              <a:t>生成 </a:t>
            </a:r>
            <a:r>
              <a:rPr lang="en" altLang="zh-CN" sz="1800"/>
              <a:t>token </a:t>
            </a:r>
            <a:r>
              <a:rPr lang="zh-CN" altLang="en-US" sz="1800"/>
              <a:t>为 </a:t>
            </a:r>
            <a:r>
              <a:rPr lang="en" altLang="zh-CN" sz="1800"/>
              <a:t>bright</a:t>
            </a:r>
            <a:endParaRPr lang="en-US" altLang="zh-CN" sz="1800"/>
          </a:p>
          <a:p>
            <a:r>
              <a:rPr lang="zh-CN" altLang="en-US" sz="1800"/>
              <a:t>同时，</a:t>
            </a:r>
            <a:r>
              <a:rPr lang="en" altLang="zh-CN" sz="1800"/>
              <a:t>Worker </a:t>
            </a:r>
            <a:r>
              <a:rPr lang="zh-CN" altLang="en-US" sz="1800"/>
              <a:t>会将计算过程产生的 </a:t>
            </a:r>
            <a:r>
              <a:rPr lang="en" altLang="zh-CN" sz="1800"/>
              <a:t>KV </a:t>
            </a:r>
            <a:r>
              <a:rPr lang="zh-CN" altLang="en-US" sz="1800"/>
              <a:t>值存储在 </a:t>
            </a:r>
            <a:r>
              <a:rPr lang="en" altLang="zh-CN" sz="1800"/>
              <a:t>KV cache </a:t>
            </a:r>
            <a:r>
              <a:rPr lang="zh-CN" altLang="en-US" sz="1800"/>
              <a:t>中</a:t>
            </a:r>
          </a:p>
        </p:txBody>
      </p:sp>
      <p:pic>
        <p:nvPicPr>
          <p:cNvPr id="4098" name="Picture 2">
            <a:extLst>
              <a:ext uri="{FF2B5EF4-FFF2-40B4-BE49-F238E27FC236}">
                <a16:creationId xmlns:a16="http://schemas.microsoft.com/office/drawing/2014/main" id="{85A729B7-FE38-53F8-EC00-4123945C4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760" y="1227540"/>
            <a:ext cx="6965403" cy="510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611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EDE8A-23BA-F78E-30C1-E2ACAC1AABC2}"/>
              </a:ext>
            </a:extLst>
          </p:cNvPr>
          <p:cNvSpPr>
            <a:spLocks noGrp="1"/>
          </p:cNvSpPr>
          <p:nvPr>
            <p:ph type="title"/>
          </p:nvPr>
        </p:nvSpPr>
        <p:spPr>
          <a:xfrm>
            <a:off x="623635" y="522789"/>
            <a:ext cx="10963473" cy="589190"/>
          </a:xfrm>
        </p:spPr>
        <p:txBody>
          <a:bodyPr>
            <a:normAutofit/>
          </a:bodyPr>
          <a:lstStyle/>
          <a:p>
            <a:r>
              <a:rPr lang="en" altLang="zh-CN" err="1"/>
              <a:t>vLLM</a:t>
            </a:r>
            <a:r>
              <a:rPr lang="en" altLang="zh-CN"/>
              <a:t> </a:t>
            </a:r>
            <a:r>
              <a:rPr lang="zh-CN" altLang="en-US"/>
              <a:t>的第二轮处理</a:t>
            </a:r>
          </a:p>
        </p:txBody>
      </p:sp>
      <p:sp>
        <p:nvSpPr>
          <p:cNvPr id="3" name="内容占位符 2">
            <a:extLst>
              <a:ext uri="{FF2B5EF4-FFF2-40B4-BE49-F238E27FC236}">
                <a16:creationId xmlns:a16="http://schemas.microsoft.com/office/drawing/2014/main" id="{C92E153D-156D-7961-7F3F-4845BEEEE3B9}"/>
              </a:ext>
            </a:extLst>
          </p:cNvPr>
          <p:cNvSpPr>
            <a:spLocks noGrp="1"/>
          </p:cNvSpPr>
          <p:nvPr>
            <p:ph sz="half" idx="1"/>
          </p:nvPr>
        </p:nvSpPr>
        <p:spPr>
          <a:xfrm>
            <a:off x="623889" y="1246188"/>
            <a:ext cx="3811478" cy="5108575"/>
          </a:xfrm>
        </p:spPr>
        <p:txBody>
          <a:bodyPr/>
          <a:lstStyle/>
          <a:p>
            <a:r>
              <a:rPr lang="zh-CN" altLang="en-US"/>
              <a:t>由于 </a:t>
            </a:r>
            <a:r>
              <a:rPr lang="en" altLang="zh-CN"/>
              <a:t>waiting </a:t>
            </a:r>
            <a:r>
              <a:rPr lang="zh-CN" altLang="en-US"/>
              <a:t>队列中还有一个请求 </a:t>
            </a:r>
            <a:r>
              <a:rPr lang="en" altLang="zh-CN"/>
              <a:t>s2</a:t>
            </a:r>
            <a:r>
              <a:rPr lang="zh-CN" altLang="en"/>
              <a:t>（</a:t>
            </a:r>
            <a:r>
              <a:rPr lang="en" altLang="zh-CN"/>
              <a:t>The life is)</a:t>
            </a:r>
            <a:endParaRPr lang="en-US" altLang="zh-CN"/>
          </a:p>
          <a:p>
            <a:r>
              <a:rPr lang="zh-CN" altLang="en-US"/>
              <a:t>因此，</a:t>
            </a:r>
            <a:r>
              <a:rPr lang="en" altLang="zh-CN" err="1"/>
              <a:t>vLLM</a:t>
            </a:r>
            <a:r>
              <a:rPr lang="en" altLang="zh-CN"/>
              <a:t> </a:t>
            </a:r>
            <a:r>
              <a:rPr lang="zh-CN" altLang="en-US"/>
              <a:t>在第二轮只会处理这一个请求，前面提到，</a:t>
            </a:r>
            <a:r>
              <a:rPr lang="en" altLang="zh-CN" err="1"/>
              <a:t>vLLM</a:t>
            </a:r>
            <a:r>
              <a:rPr lang="en" altLang="zh-CN"/>
              <a:t> </a:t>
            </a:r>
            <a:r>
              <a:rPr lang="zh-CN" altLang="en-US"/>
              <a:t>只会处理要么都是填充阶段的请求，要么都是生成阶段的请求。</a:t>
            </a:r>
          </a:p>
          <a:p>
            <a:endParaRPr lang="zh-CN" altLang="en-US"/>
          </a:p>
        </p:txBody>
      </p:sp>
      <p:pic>
        <p:nvPicPr>
          <p:cNvPr id="5122" name="Picture 2">
            <a:extLst>
              <a:ext uri="{FF2B5EF4-FFF2-40B4-BE49-F238E27FC236}">
                <a16:creationId xmlns:a16="http://schemas.microsoft.com/office/drawing/2014/main" id="{4EC6110F-2B84-347E-BFF5-5C9E60E7A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306" y="1246909"/>
            <a:ext cx="6937822" cy="508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11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814D0C1-A865-3824-4EC4-257C7E967BBD}"/>
              </a:ext>
            </a:extLst>
          </p:cNvPr>
          <p:cNvSpPr>
            <a:spLocks noGrp="1"/>
          </p:cNvSpPr>
          <p:nvPr>
            <p:ph type="title"/>
          </p:nvPr>
        </p:nvSpPr>
        <p:spPr>
          <a:xfrm>
            <a:off x="623635" y="522789"/>
            <a:ext cx="10963473" cy="589190"/>
          </a:xfrm>
        </p:spPr>
        <p:txBody>
          <a:bodyPr>
            <a:normAutofit/>
          </a:bodyPr>
          <a:lstStyle/>
          <a:p>
            <a:r>
              <a:rPr lang="en" altLang="zh-CN" err="1"/>
              <a:t>vLLM</a:t>
            </a:r>
            <a:r>
              <a:rPr lang="en" altLang="zh-CN"/>
              <a:t> </a:t>
            </a:r>
            <a:r>
              <a:rPr lang="zh-CN" altLang="en-US"/>
              <a:t>的第三轮处理</a:t>
            </a:r>
          </a:p>
        </p:txBody>
      </p:sp>
      <p:sp>
        <p:nvSpPr>
          <p:cNvPr id="7" name="内容占位符 6">
            <a:extLst>
              <a:ext uri="{FF2B5EF4-FFF2-40B4-BE49-F238E27FC236}">
                <a16:creationId xmlns:a16="http://schemas.microsoft.com/office/drawing/2014/main" id="{CE01B797-974A-1DE5-168A-F192E743F0E0}"/>
              </a:ext>
            </a:extLst>
          </p:cNvPr>
          <p:cNvSpPr>
            <a:spLocks noGrp="1"/>
          </p:cNvSpPr>
          <p:nvPr>
            <p:ph sz="half" idx="1"/>
          </p:nvPr>
        </p:nvSpPr>
        <p:spPr>
          <a:xfrm>
            <a:off x="623889" y="1246188"/>
            <a:ext cx="3779946" cy="5108575"/>
          </a:xfrm>
        </p:spPr>
        <p:txBody>
          <a:bodyPr/>
          <a:lstStyle/>
          <a:p>
            <a:r>
              <a:rPr lang="en" altLang="zh-CN" dirty="0"/>
              <a:t>waiting </a:t>
            </a:r>
            <a:r>
              <a:rPr lang="zh-CN" altLang="en-US" dirty="0"/>
              <a:t>队列中没有要处理新请求，从 </a:t>
            </a:r>
            <a:r>
              <a:rPr lang="en" altLang="zh-CN" dirty="0"/>
              <a:t>running </a:t>
            </a:r>
            <a:r>
              <a:rPr lang="zh-CN" altLang="en-US" dirty="0"/>
              <a:t>队列中选择此轮要处理的请求</a:t>
            </a:r>
            <a:endParaRPr lang="en-US" altLang="zh-CN" dirty="0"/>
          </a:p>
          <a:p>
            <a:r>
              <a:rPr lang="zh-CN" altLang="en-US" dirty="0"/>
              <a:t>但由于没有多余空间，</a:t>
            </a:r>
            <a:r>
              <a:rPr lang="en" altLang="zh-CN" dirty="0" err="1"/>
              <a:t>vLLM</a:t>
            </a:r>
            <a:r>
              <a:rPr lang="en" altLang="zh-CN" dirty="0"/>
              <a:t> </a:t>
            </a:r>
            <a:r>
              <a:rPr lang="zh-CN" altLang="en-US" dirty="0"/>
              <a:t>只会选择 </a:t>
            </a:r>
            <a:r>
              <a:rPr lang="en" altLang="zh-CN" dirty="0"/>
              <a:t>s0 </a:t>
            </a:r>
            <a:r>
              <a:rPr lang="zh-CN" altLang="en-US" dirty="0"/>
              <a:t>和 </a:t>
            </a:r>
            <a:r>
              <a:rPr lang="en" altLang="zh-CN" dirty="0"/>
              <a:t>s1 </a:t>
            </a:r>
            <a:r>
              <a:rPr lang="zh-CN" altLang="en-US" dirty="0"/>
              <a:t>进行处理</a:t>
            </a:r>
          </a:p>
          <a:p>
            <a:r>
              <a:rPr lang="zh-CN" altLang="en-US" dirty="0"/>
              <a:t>经过多轮调度和推理，最终完成 </a:t>
            </a:r>
            <a:r>
              <a:rPr lang="en-US" altLang="zh-CN" dirty="0"/>
              <a:t>3 </a:t>
            </a:r>
            <a:r>
              <a:rPr lang="zh-CN" altLang="en-US" dirty="0"/>
              <a:t>个请求的处理</a:t>
            </a:r>
          </a:p>
          <a:p>
            <a:endParaRPr lang="zh-CN" altLang="en-US" dirty="0"/>
          </a:p>
        </p:txBody>
      </p:sp>
      <p:pic>
        <p:nvPicPr>
          <p:cNvPr id="4" name="Picture 2">
            <a:extLst>
              <a:ext uri="{FF2B5EF4-FFF2-40B4-BE49-F238E27FC236}">
                <a16:creationId xmlns:a16="http://schemas.microsoft.com/office/drawing/2014/main" id="{88A522C3-8752-C409-57A9-B3ACE48FD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306" y="1246909"/>
            <a:ext cx="6937822" cy="508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6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30058" y="1047026"/>
            <a:ext cx="2736647" cy="2645789"/>
          </a:xfrm>
          <a:prstGeom prst="rect">
            <a:avLst/>
          </a:prstGeom>
          <a:noFill/>
        </p:spPr>
        <p:txBody>
          <a:bodyPr wrap="none" rtlCol="0">
            <a:spAutoFit/>
          </a:bodyPr>
          <a:lstStyle/>
          <a:p>
            <a:pPr algn="ctr"/>
            <a:r>
              <a:rPr kumimoji="1" lang="en-US" altLang="zh-CN" sz="16593"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16593"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20266" y="2969878"/>
            <a:ext cx="9156233" cy="3046988"/>
          </a:xfrm>
          <a:prstGeom prst="rect">
            <a:avLst/>
          </a:prstGeom>
          <a:noFill/>
        </p:spPr>
        <p:txBody>
          <a:bodyPr wrap="square" rtlCol="0">
            <a:spAutoFit/>
          </a:bodyPr>
          <a:lstStyle/>
          <a:p>
            <a:pPr algn="ctr">
              <a:spcBef>
                <a:spcPts val="1799"/>
              </a:spcBef>
              <a:spcAft>
                <a:spcPts val="600"/>
              </a:spcAft>
            </a:pPr>
            <a:r>
              <a:rPr lang="en" altLang="zh-CN" sz="9600" b="1" dirty="0" err="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vLLM</a:t>
            </a:r>
            <a:r>
              <a:rPr lang="zh-CN" altLang="en-US" sz="96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 加载模型</a:t>
            </a:r>
            <a:r>
              <a:rPr lang="en-US" altLang="zh-CN" sz="96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&amp;</a:t>
            </a:r>
            <a:r>
              <a:rPr lang="zh-CN" altLang="en-US" sz="96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sym typeface="Lexend"/>
              </a:rPr>
              <a:t>预分配显存</a:t>
            </a:r>
            <a:endParaRPr lang="en" altLang="zh-CN" sz="48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794891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BBA3EBE-2280-60FA-B19B-0073E96BB89F}"/>
              </a:ext>
            </a:extLst>
          </p:cNvPr>
          <p:cNvSpPr>
            <a:spLocks noGrp="1"/>
          </p:cNvSpPr>
          <p:nvPr>
            <p:ph type="title"/>
          </p:nvPr>
        </p:nvSpPr>
        <p:spPr>
          <a:xfrm>
            <a:off x="623636" y="522790"/>
            <a:ext cx="10963473" cy="589191"/>
          </a:xfrm>
        </p:spPr>
        <p:txBody>
          <a:bodyPr>
            <a:normAutofit/>
          </a:bodyPr>
          <a:lstStyle/>
          <a:p>
            <a:r>
              <a:rPr lang="zh-CN" altLang="en-US"/>
              <a:t>目录</a:t>
            </a:r>
          </a:p>
        </p:txBody>
      </p:sp>
      <p:sp>
        <p:nvSpPr>
          <p:cNvPr id="5" name="内容占位符 4">
            <a:extLst>
              <a:ext uri="{FF2B5EF4-FFF2-40B4-BE49-F238E27FC236}">
                <a16:creationId xmlns:a16="http://schemas.microsoft.com/office/drawing/2014/main" id="{87A839DD-397C-F427-9006-90BE08155B62}"/>
              </a:ext>
            </a:extLst>
          </p:cNvPr>
          <p:cNvSpPr>
            <a:spLocks noGrp="1"/>
          </p:cNvSpPr>
          <p:nvPr>
            <p:ph sz="half" idx="1"/>
          </p:nvPr>
        </p:nvSpPr>
        <p:spPr>
          <a:xfrm>
            <a:off x="623636" y="1246909"/>
            <a:ext cx="10963473" cy="5108171"/>
          </a:xfrm>
        </p:spPr>
        <p:txBody>
          <a:bodyPr anchor="t"/>
          <a:lstStyle/>
          <a:p>
            <a:pPr marL="457006" indent="-457006">
              <a:buFont typeface="+mj-lt"/>
              <a:buAutoNum type="arabicPeriod"/>
            </a:pPr>
            <a:r>
              <a:rPr lang="en-US" altLang="zh-CN" sz="2800" dirty="0" err="1"/>
              <a:t>vLLM</a:t>
            </a:r>
            <a:r>
              <a:rPr lang="zh-CN" altLang="en-US" sz="2800" dirty="0"/>
              <a:t> </a:t>
            </a:r>
            <a:r>
              <a:rPr lang="en-US" altLang="zh-CN" sz="2800" dirty="0"/>
              <a:t>Overview</a:t>
            </a:r>
          </a:p>
          <a:p>
            <a:pPr marL="457006" indent="-457006">
              <a:buFont typeface="+mj-lt"/>
              <a:buAutoNum type="arabicPeriod"/>
            </a:pPr>
            <a:r>
              <a:rPr lang="en-US" altLang="zh-CN" sz="2800" dirty="0" err="1"/>
              <a:t>vLLM</a:t>
            </a:r>
            <a:r>
              <a:rPr lang="zh-CN" altLang="en-US" sz="2800" dirty="0"/>
              <a:t> 调用方式</a:t>
            </a:r>
            <a:endParaRPr lang="en-US" altLang="zh-CN" sz="2800" dirty="0"/>
          </a:p>
          <a:p>
            <a:pPr marL="457006" indent="-457006">
              <a:buFont typeface="+mj-lt"/>
              <a:buAutoNum type="arabicPeriod"/>
            </a:pPr>
            <a:r>
              <a:rPr lang="en-US" altLang="zh-CN" sz="2800" dirty="0" err="1"/>
              <a:t>vLLM</a:t>
            </a:r>
            <a:r>
              <a:rPr lang="zh-CN" altLang="en-US" sz="2800" dirty="0"/>
              <a:t> 整体代码架构</a:t>
            </a:r>
            <a:endParaRPr lang="en-US" altLang="zh-CN" sz="2800" dirty="0"/>
          </a:p>
          <a:p>
            <a:pPr marL="457006" indent="-457006">
              <a:buFont typeface="+mj-lt"/>
              <a:buAutoNum type="arabicPeriod"/>
            </a:pPr>
            <a:r>
              <a:rPr lang="en-US" altLang="zh-CN" sz="2800" dirty="0" err="1"/>
              <a:t>vLLM</a:t>
            </a:r>
            <a:r>
              <a:rPr lang="zh-CN" altLang="en-US" sz="2800" dirty="0"/>
              <a:t> 加载模型 </a:t>
            </a:r>
            <a:r>
              <a:rPr lang="en-US" altLang="zh-CN" sz="2800" dirty="0"/>
              <a:t>&amp;</a:t>
            </a:r>
            <a:r>
              <a:rPr lang="zh-CN" altLang="en-US" sz="2800" dirty="0"/>
              <a:t> 预分配显存</a:t>
            </a:r>
            <a:endParaRPr lang="en-US" altLang="zh-CN" sz="2800" dirty="0"/>
          </a:p>
          <a:p>
            <a:pPr marL="457006" indent="-457006">
              <a:buFont typeface="+mj-lt"/>
              <a:buAutoNum type="arabicPeriod"/>
            </a:pPr>
            <a:r>
              <a:rPr lang="en-US" altLang="zh-CN" sz="2800" dirty="0" err="1"/>
              <a:t>vLLM</a:t>
            </a:r>
            <a:r>
              <a:rPr lang="zh-CN" altLang="en-US" sz="2800" dirty="0"/>
              <a:t> </a:t>
            </a:r>
            <a:r>
              <a:rPr lang="en-US" altLang="zh-CN" sz="2800" dirty="0"/>
              <a:t>Scheduler</a:t>
            </a:r>
            <a:r>
              <a:rPr lang="zh-CN" altLang="en-US" sz="2800" dirty="0"/>
              <a:t> 调度</a:t>
            </a:r>
            <a:endParaRPr lang="en-US" altLang="zh-CN" sz="2800" dirty="0"/>
          </a:p>
          <a:p>
            <a:pPr marL="457006" indent="-457006">
              <a:buFont typeface="+mj-lt"/>
              <a:buAutoNum type="arabicPeriod"/>
            </a:pPr>
            <a:r>
              <a:rPr lang="en-US" altLang="zh-CN" sz="2800" dirty="0" err="1"/>
              <a:t>vLLM</a:t>
            </a:r>
            <a:r>
              <a:rPr lang="zh-CN" altLang="en-US" sz="2800" dirty="0"/>
              <a:t> 整体架构总结</a:t>
            </a:r>
          </a:p>
        </p:txBody>
      </p:sp>
      <p:pic>
        <p:nvPicPr>
          <p:cNvPr id="2" name="Google Shape;248;p29">
            <a:extLst>
              <a:ext uri="{FF2B5EF4-FFF2-40B4-BE49-F238E27FC236}">
                <a16:creationId xmlns:a16="http://schemas.microsoft.com/office/drawing/2014/main" id="{52CF5517-8B0A-3A1F-C960-9A55C1D2A8C7}"/>
              </a:ext>
            </a:extLst>
          </p:cNvPr>
          <p:cNvPicPr preferRelativeResize="0"/>
          <p:nvPr/>
        </p:nvPicPr>
        <p:blipFill>
          <a:blip r:embed="rId2">
            <a:alphaModFix/>
          </a:blip>
          <a:stretch>
            <a:fillRect/>
          </a:stretch>
        </p:blipFill>
        <p:spPr>
          <a:xfrm>
            <a:off x="9826525" y="4590746"/>
            <a:ext cx="1744465" cy="1744465"/>
          </a:xfrm>
          <a:prstGeom prst="rect">
            <a:avLst/>
          </a:prstGeom>
          <a:noFill/>
          <a:ln>
            <a:noFill/>
          </a:ln>
        </p:spPr>
      </p:pic>
    </p:spTree>
    <p:extLst>
      <p:ext uri="{BB962C8B-B14F-4D97-AF65-F5344CB8AC3E}">
        <p14:creationId xmlns:p14="http://schemas.microsoft.com/office/powerpoint/2010/main" val="4030346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dirty="0"/>
              <a:t>Before serving requests</a:t>
            </a:r>
            <a:r>
              <a:rPr lang="zh-CN" altLang="en-US" dirty="0"/>
              <a:t> </a:t>
            </a:r>
            <a:r>
              <a:rPr lang="en" i="1" dirty="0"/>
              <a:t>1. Initialize &amp; load model</a:t>
            </a:r>
          </a:p>
        </p:txBody>
      </p:sp>
      <p:sp>
        <p:nvSpPr>
          <p:cNvPr id="320" name="Google Shape;320;p32"/>
          <p:cNvSpPr/>
          <p:nvPr/>
        </p:nvSpPr>
        <p:spPr>
          <a:xfrm>
            <a:off x="1291642" y="3156867"/>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21" name="Google Shape;321;p32"/>
          <p:cNvSpPr/>
          <p:nvPr/>
        </p:nvSpPr>
        <p:spPr>
          <a:xfrm>
            <a:off x="1291642" y="4398367"/>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22" name="Google Shape;322;p32"/>
          <p:cNvCxnSpPr>
            <a:stCxn id="320" idx="2"/>
            <a:endCxn id="321" idx="0"/>
          </p:cNvCxnSpPr>
          <p:nvPr/>
        </p:nvCxnSpPr>
        <p:spPr>
          <a:xfrm rot="-5400000" flipH="1">
            <a:off x="2413642" y="4191467"/>
            <a:ext cx="413200" cy="800"/>
          </a:xfrm>
          <a:prstGeom prst="bentConnector3">
            <a:avLst>
              <a:gd name="adj1" fmla="val 49988"/>
            </a:avLst>
          </a:prstGeom>
          <a:noFill/>
          <a:ln w="9525" cap="flat" cmpd="sng">
            <a:solidFill>
              <a:schemeClr val="dk2"/>
            </a:solidFill>
            <a:prstDash val="solid"/>
            <a:round/>
            <a:headEnd type="none" w="med" len="med"/>
            <a:tailEnd type="none" w="med" len="med"/>
          </a:ln>
        </p:spPr>
      </p:cxnSp>
      <p:sp>
        <p:nvSpPr>
          <p:cNvPr id="323" name="Google Shape;323;p32"/>
          <p:cNvSpPr/>
          <p:nvPr/>
        </p:nvSpPr>
        <p:spPr>
          <a:xfrm>
            <a:off x="1291642" y="18488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324" name="Google Shape;324;p32"/>
          <p:cNvCxnSpPr>
            <a:stCxn id="323" idx="2"/>
            <a:endCxn id="320" idx="0"/>
          </p:cNvCxnSpPr>
          <p:nvPr/>
        </p:nvCxnSpPr>
        <p:spPr>
          <a:xfrm>
            <a:off x="2619842" y="2677267"/>
            <a:ext cx="0" cy="479600"/>
          </a:xfrm>
          <a:prstGeom prst="straightConnector1">
            <a:avLst/>
          </a:prstGeom>
          <a:noFill/>
          <a:ln w="9525" cap="flat" cmpd="sng">
            <a:solidFill>
              <a:schemeClr val="dk2"/>
            </a:solidFill>
            <a:prstDash val="solid"/>
            <a:round/>
            <a:headEnd type="none" w="med" len="med"/>
            <a:tailEnd type="none" w="med" len="med"/>
          </a:ln>
        </p:spPr>
      </p:cxnSp>
      <p:sp>
        <p:nvSpPr>
          <p:cNvPr id="325" name="Google Shape;325;p32"/>
          <p:cNvSpPr/>
          <p:nvPr/>
        </p:nvSpPr>
        <p:spPr>
          <a:xfrm>
            <a:off x="1291642" y="5549167"/>
            <a:ext cx="2656400" cy="671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model.load_weights</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26" name="Google Shape;326;p32"/>
          <p:cNvCxnSpPr>
            <a:stCxn id="321" idx="2"/>
            <a:endCxn id="325" idx="0"/>
          </p:cNvCxnSpPr>
          <p:nvPr/>
        </p:nvCxnSpPr>
        <p:spPr>
          <a:xfrm rot="-5400000" flipH="1">
            <a:off x="2380442" y="5308967"/>
            <a:ext cx="479600" cy="800"/>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327" name="Google Shape;327;p32"/>
          <p:cNvPicPr preferRelativeResize="0"/>
          <p:nvPr/>
        </p:nvPicPr>
        <p:blipFill>
          <a:blip r:embed="rId3">
            <a:alphaModFix/>
          </a:blip>
          <a:stretch>
            <a:fillRect/>
          </a:stretch>
        </p:blipFill>
        <p:spPr>
          <a:xfrm>
            <a:off x="4479709" y="5582033"/>
            <a:ext cx="605467" cy="605467"/>
          </a:xfrm>
          <a:prstGeom prst="rect">
            <a:avLst/>
          </a:prstGeom>
          <a:noFill/>
          <a:ln>
            <a:noFill/>
          </a:ln>
        </p:spPr>
      </p:pic>
      <p:sp>
        <p:nvSpPr>
          <p:cNvPr id="328" name="Google Shape;328;p32"/>
          <p:cNvSpPr txBox="1"/>
          <p:nvPr/>
        </p:nvSpPr>
        <p:spPr>
          <a:xfrm>
            <a:off x="5161409" y="5474367"/>
            <a:ext cx="3221200" cy="800179"/>
          </a:xfrm>
          <a:prstGeom prst="rect">
            <a:avLst/>
          </a:prstGeom>
          <a:noFill/>
          <a:ln>
            <a:noFill/>
          </a:ln>
        </p:spPr>
        <p:txBody>
          <a:bodyPr spcFirstLastPara="1" wrap="square" lIns="121900" tIns="121900" rIns="121900" bIns="121900" anchor="t" anchorCtr="0">
            <a:spAutoFit/>
          </a:bodyPr>
          <a:lstStyle/>
          <a:p>
            <a:r>
              <a:rPr lang="en" dirty="0">
                <a:latin typeface="Lexend"/>
                <a:ea typeface="Lexend"/>
                <a:cs typeface="Lexend"/>
                <a:sym typeface="Lexend"/>
              </a:rPr>
              <a:t>Initialize &amp; load from </a:t>
            </a:r>
            <a:r>
              <a:rPr lang="en" dirty="0" err="1">
                <a:latin typeface="Lexend"/>
                <a:ea typeface="Lexend"/>
                <a:cs typeface="Lexend"/>
                <a:sym typeface="Lexend"/>
              </a:rPr>
              <a:t>HuggingFace</a:t>
            </a:r>
            <a:r>
              <a:rPr lang="en" dirty="0">
                <a:latin typeface="Lexend"/>
                <a:ea typeface="Lexend"/>
                <a:cs typeface="Lexend"/>
                <a:sym typeface="Lexend"/>
              </a:rPr>
              <a:t> Model Hub</a:t>
            </a:r>
            <a:endParaRPr dirty="0">
              <a:latin typeface="Lexend"/>
              <a:ea typeface="Lexend"/>
              <a:cs typeface="Lexend"/>
              <a:sym typeface="Lexend"/>
            </a:endParaRPr>
          </a:p>
        </p:txBody>
      </p:sp>
      <p:sp>
        <p:nvSpPr>
          <p:cNvPr id="329" name="Google Shape;329;p32"/>
          <p:cNvSpPr txBox="1"/>
          <p:nvPr/>
        </p:nvSpPr>
        <p:spPr>
          <a:xfrm>
            <a:off x="4016477" y="3235467"/>
            <a:ext cx="765600" cy="671200"/>
          </a:xfrm>
          <a:prstGeom prst="rect">
            <a:avLst/>
          </a:prstGeom>
          <a:noFill/>
          <a:ln>
            <a:noFill/>
          </a:ln>
        </p:spPr>
        <p:txBody>
          <a:bodyPr spcFirstLastPara="1" wrap="square" lIns="121900" tIns="121900" rIns="121900" bIns="121900" anchor="t" anchorCtr="0">
            <a:noAutofit/>
          </a:bodyPr>
          <a:lstStyle/>
          <a:p>
            <a:r>
              <a:rPr lang="en">
                <a:solidFill>
                  <a:schemeClr val="dk1"/>
                </a:solidFill>
                <a:latin typeface="Lexend"/>
                <a:ea typeface="Lexend"/>
                <a:cs typeface="Lexend"/>
                <a:sym typeface="Lexend"/>
              </a:rPr>
              <a:t>× </a:t>
            </a:r>
            <a:r>
              <a:rPr lang="en">
                <a:latin typeface="Lexend"/>
                <a:ea typeface="Lexend"/>
                <a:cs typeface="Lexend"/>
                <a:sym typeface="Lexend"/>
              </a:rPr>
              <a:t>N</a:t>
            </a:r>
            <a:endParaRPr>
              <a:latin typeface="Lexend"/>
              <a:ea typeface="Lexend"/>
              <a:cs typeface="Lexend"/>
              <a:sym typeface="Lexend"/>
            </a:endParaRPr>
          </a:p>
        </p:txBody>
      </p:sp>
      <p:pic>
        <p:nvPicPr>
          <p:cNvPr id="330" name="Google Shape;330;p32"/>
          <p:cNvPicPr preferRelativeResize="0"/>
          <p:nvPr/>
        </p:nvPicPr>
        <p:blipFill rotWithShape="1">
          <a:blip r:embed="rId4">
            <a:alphaModFix/>
          </a:blip>
          <a:srcRect l="6768" t="19549" r="56283" b="19549"/>
          <a:stretch/>
        </p:blipFill>
        <p:spPr>
          <a:xfrm>
            <a:off x="8242075" y="5609057"/>
            <a:ext cx="605467" cy="551409"/>
          </a:xfrm>
          <a:prstGeom prst="rect">
            <a:avLst/>
          </a:prstGeom>
          <a:noFill/>
          <a:ln>
            <a:noFill/>
          </a:ln>
        </p:spPr>
      </p:pic>
      <p:sp>
        <p:nvSpPr>
          <p:cNvPr id="3" name="文本框 2">
            <a:extLst>
              <a:ext uri="{FF2B5EF4-FFF2-40B4-BE49-F238E27FC236}">
                <a16:creationId xmlns:a16="http://schemas.microsoft.com/office/drawing/2014/main" id="{389E0B66-9678-1EC5-DFA2-3A41269EE043}"/>
              </a:ext>
            </a:extLst>
          </p:cNvPr>
          <p:cNvSpPr txBox="1"/>
          <p:nvPr/>
        </p:nvSpPr>
        <p:spPr>
          <a:xfrm>
            <a:off x="5085176" y="1996264"/>
            <a:ext cx="6474236" cy="2890215"/>
          </a:xfrm>
          <a:prstGeom prst="rect">
            <a:avLst/>
          </a:prstGeom>
          <a:noFill/>
          <a:ln w="19050">
            <a:solidFill>
              <a:schemeClr val="bg1">
                <a:lumMod val="85000"/>
              </a:schemeClr>
            </a:solidFill>
          </a:ln>
        </p:spPr>
        <p:txBody>
          <a:bodyPr wrap="square">
            <a:spAutoFit/>
          </a:bodyPr>
          <a:lstStyle/>
          <a:p>
            <a:pPr marL="457200" indent="-342900" defTabSz="1218286" fontAlgn="base" latinLnBrk="1">
              <a:lnSpc>
                <a:spcPct val="150000"/>
              </a:lnSpc>
              <a:spcAft>
                <a:spcPts val="800"/>
              </a:spcAft>
              <a:buClr>
                <a:srgbClr val="92D050"/>
              </a:buClr>
              <a:buSzPts val="1400"/>
              <a:buFont typeface="Arial" panose="020B0604020202020204" pitchFamily="34" charset="0"/>
              <a:buChar char="•"/>
            </a:pPr>
            <a:r>
              <a:rPr lang="zh-CN" altLang="en-US" sz="2000" b="1" dirty="0">
                <a:solidFill>
                  <a:srgbClr val="4985E8"/>
                </a:solidFill>
                <a:latin typeface="Lexend" pitchFamily="2" charset="0"/>
                <a:ea typeface="Microsoft YaHei" panose="020B0503020204020204" pitchFamily="34" charset="-122"/>
                <a:sym typeface="Lexend"/>
              </a:rPr>
              <a:t>初始化并加载模型权重</a:t>
            </a:r>
          </a:p>
          <a:p>
            <a:pPr marL="800100" lvl="1" indent="-395288" defTabSz="1218286" fontAlgn="base" latinLnBrk="1">
              <a:lnSpc>
                <a:spcPct val="150000"/>
              </a:lnSpc>
              <a:spcAft>
                <a:spcPts val="800"/>
              </a:spcAft>
              <a:buClr>
                <a:srgbClr val="92D050"/>
              </a:buClr>
              <a:buSzPts val="1400"/>
              <a:buFont typeface="Arial" panose="020B0604020202020204" pitchFamily="34" charset="0"/>
              <a:buChar char="•"/>
            </a:pPr>
            <a:r>
              <a:rPr lang="zh-CN" altLang="en-US" dirty="0">
                <a:solidFill>
                  <a:srgbClr val="595757"/>
                </a:solidFill>
                <a:latin typeface="Lexend" pitchFamily="2" charset="0"/>
                <a:ea typeface="Microsoft YaHei" panose="020B0503020204020204" pitchFamily="34" charset="-122"/>
                <a:sym typeface="Lexend"/>
              </a:rPr>
              <a:t>具体执行前，</a:t>
            </a:r>
            <a:r>
              <a:rPr lang="en" altLang="zh-CN" dirty="0" err="1">
                <a:solidFill>
                  <a:srgbClr val="595757"/>
                </a:solidFill>
                <a:latin typeface="Lexend" pitchFamily="2" charset="0"/>
                <a:ea typeface="Microsoft YaHei" panose="020B0503020204020204" pitchFamily="34" charset="-122"/>
                <a:sym typeface="Lexend"/>
              </a:rPr>
              <a:t>vLLM</a:t>
            </a:r>
            <a:r>
              <a:rPr lang="en" altLang="zh-CN" dirty="0">
                <a:solidFill>
                  <a:srgbClr val="595757"/>
                </a:solidFill>
                <a:latin typeface="Lexend" pitchFamily="2" charset="0"/>
                <a:ea typeface="Microsoft YaHei" panose="020B0503020204020204" pitchFamily="34" charset="-122"/>
                <a:sym typeface="Lexend"/>
              </a:rPr>
              <a:t> </a:t>
            </a:r>
            <a:r>
              <a:rPr lang="zh-CN" altLang="en-US" dirty="0">
                <a:solidFill>
                  <a:srgbClr val="595757"/>
                </a:solidFill>
                <a:latin typeface="Lexend" pitchFamily="2" charset="0"/>
                <a:ea typeface="Microsoft YaHei" panose="020B0503020204020204" pitchFamily="34" charset="-122"/>
                <a:sym typeface="Lexend"/>
              </a:rPr>
              <a:t>需要初始化并加载模型权重。</a:t>
            </a:r>
            <a:endParaRPr lang="en-US" altLang="zh-CN" dirty="0">
              <a:solidFill>
                <a:srgbClr val="595757"/>
              </a:solidFill>
              <a:latin typeface="Lexend" pitchFamily="2" charset="0"/>
              <a:ea typeface="Microsoft YaHei" panose="020B0503020204020204" pitchFamily="34" charset="-122"/>
              <a:sym typeface="Lexend"/>
            </a:endParaRPr>
          </a:p>
          <a:p>
            <a:pPr marL="800100" lvl="1" indent="-395288" defTabSz="1218286" fontAlgn="base" latinLnBrk="1">
              <a:lnSpc>
                <a:spcPct val="150000"/>
              </a:lnSpc>
              <a:spcAft>
                <a:spcPts val="800"/>
              </a:spcAft>
              <a:buClr>
                <a:srgbClr val="92D050"/>
              </a:buClr>
              <a:buSzPts val="1400"/>
              <a:buFont typeface="Arial" panose="020B0604020202020204" pitchFamily="34" charset="0"/>
              <a:buChar char="•"/>
            </a:pPr>
            <a:r>
              <a:rPr lang="en" altLang="zh-CN" dirty="0" err="1">
                <a:solidFill>
                  <a:srgbClr val="595757"/>
                </a:solidFill>
                <a:latin typeface="Lexend" pitchFamily="2" charset="0"/>
                <a:ea typeface="Microsoft YaHei" panose="020B0503020204020204" pitchFamily="34" charset="-122"/>
                <a:sym typeface="Lexend"/>
              </a:rPr>
              <a:t>vLLM</a:t>
            </a:r>
            <a:r>
              <a:rPr lang="en" altLang="zh-CN" dirty="0">
                <a:solidFill>
                  <a:srgbClr val="595757"/>
                </a:solidFill>
                <a:latin typeface="Lexend" pitchFamily="2" charset="0"/>
                <a:ea typeface="Microsoft YaHei" panose="020B0503020204020204" pitchFamily="34" charset="-122"/>
                <a:sym typeface="Lexend"/>
              </a:rPr>
              <a:t> </a:t>
            </a:r>
            <a:r>
              <a:rPr lang="zh-CN" altLang="en-US" dirty="0">
                <a:solidFill>
                  <a:srgbClr val="595757"/>
                </a:solidFill>
                <a:latin typeface="Lexend" pitchFamily="2" charset="0"/>
                <a:ea typeface="Microsoft YaHei" panose="020B0503020204020204" pitchFamily="34" charset="-122"/>
                <a:sym typeface="Lexend"/>
              </a:rPr>
              <a:t>支持从 </a:t>
            </a:r>
            <a:r>
              <a:rPr lang="en" altLang="zh-CN" dirty="0">
                <a:solidFill>
                  <a:srgbClr val="595757"/>
                </a:solidFill>
                <a:latin typeface="Lexend" pitchFamily="2" charset="0"/>
                <a:ea typeface="Microsoft YaHei" panose="020B0503020204020204" pitchFamily="34" charset="-122"/>
                <a:sym typeface="Lexend"/>
              </a:rPr>
              <a:t>HF Hub </a:t>
            </a:r>
            <a:r>
              <a:rPr lang="zh-CN" altLang="en-US" dirty="0">
                <a:solidFill>
                  <a:srgbClr val="595757"/>
                </a:solidFill>
                <a:latin typeface="Lexend" pitchFamily="2" charset="0"/>
                <a:ea typeface="Microsoft YaHei" panose="020B0503020204020204" pitchFamily="34" charset="-122"/>
                <a:sym typeface="Lexend"/>
              </a:rPr>
              <a:t>加载模型，也支持本地加载模型。</a:t>
            </a:r>
            <a:endParaRPr lang="en-US" altLang="zh-CN" dirty="0">
              <a:solidFill>
                <a:srgbClr val="595757"/>
              </a:solidFill>
              <a:latin typeface="Lexend" pitchFamily="2" charset="0"/>
              <a:ea typeface="Microsoft YaHei" panose="020B0503020204020204" pitchFamily="34" charset="-122"/>
              <a:sym typeface="Lexend"/>
            </a:endParaRPr>
          </a:p>
          <a:p>
            <a:pPr marL="800100" lvl="1" indent="-395288" defTabSz="1218286" fontAlgn="base" latinLnBrk="1">
              <a:lnSpc>
                <a:spcPct val="150000"/>
              </a:lnSpc>
              <a:spcAft>
                <a:spcPts val="800"/>
              </a:spcAft>
              <a:buClr>
                <a:srgbClr val="92D050"/>
              </a:buClr>
              <a:buSzPts val="1400"/>
              <a:buFont typeface="Arial" panose="020B0604020202020204" pitchFamily="34" charset="0"/>
              <a:buChar char="•"/>
            </a:pPr>
            <a:r>
              <a:rPr lang="zh-CN" altLang="en-US" dirty="0">
                <a:solidFill>
                  <a:srgbClr val="595757"/>
                </a:solidFill>
                <a:latin typeface="Lexend" pitchFamily="2" charset="0"/>
                <a:ea typeface="Microsoft YaHei" panose="020B0503020204020204" pitchFamily="34" charset="-122"/>
                <a:sym typeface="Lexend"/>
              </a:rPr>
              <a:t>在加载模型的过程中，</a:t>
            </a:r>
            <a:r>
              <a:rPr lang="en" altLang="zh-CN" dirty="0" err="1">
                <a:solidFill>
                  <a:srgbClr val="595757"/>
                </a:solidFill>
                <a:latin typeface="Lexend" pitchFamily="2" charset="0"/>
                <a:ea typeface="Microsoft YaHei" panose="020B0503020204020204" pitchFamily="34" charset="-122"/>
                <a:sym typeface="Lexend"/>
              </a:rPr>
              <a:t>vLLM</a:t>
            </a:r>
            <a:r>
              <a:rPr lang="en" altLang="zh-CN" dirty="0">
                <a:solidFill>
                  <a:srgbClr val="595757"/>
                </a:solidFill>
                <a:latin typeface="Lexend" pitchFamily="2" charset="0"/>
                <a:ea typeface="Microsoft YaHei" panose="020B0503020204020204" pitchFamily="34" charset="-122"/>
                <a:sym typeface="Lexend"/>
              </a:rPr>
              <a:t> </a:t>
            </a:r>
            <a:r>
              <a:rPr lang="zh-CN" altLang="en-US" dirty="0">
                <a:solidFill>
                  <a:srgbClr val="595757"/>
                </a:solidFill>
                <a:latin typeface="Lexend" pitchFamily="2" charset="0"/>
                <a:ea typeface="Microsoft YaHei" panose="020B0503020204020204" pitchFamily="34" charset="-122"/>
                <a:sym typeface="Lexend"/>
              </a:rPr>
              <a:t>会将模型权重加载到 </a:t>
            </a:r>
            <a:r>
              <a:rPr lang="en" altLang="zh-CN" dirty="0">
                <a:solidFill>
                  <a:srgbClr val="595757"/>
                </a:solidFill>
                <a:latin typeface="Lexend" pitchFamily="2" charset="0"/>
                <a:ea typeface="Microsoft YaHei" panose="020B0503020204020204" pitchFamily="34" charset="-122"/>
                <a:sym typeface="Lexend"/>
              </a:rPr>
              <a:t>GPU </a:t>
            </a:r>
            <a:r>
              <a:rPr lang="zh-CN" altLang="en-US" dirty="0">
                <a:solidFill>
                  <a:srgbClr val="595757"/>
                </a:solidFill>
                <a:latin typeface="Lexend" pitchFamily="2" charset="0"/>
                <a:ea typeface="Microsoft YaHei" panose="020B0503020204020204" pitchFamily="34" charset="-122"/>
                <a:sym typeface="Lexend"/>
              </a:rPr>
              <a:t>中，以便后续推理任务可以直接在 </a:t>
            </a:r>
            <a:r>
              <a:rPr lang="en" altLang="zh-CN" dirty="0">
                <a:solidFill>
                  <a:srgbClr val="595757"/>
                </a:solidFill>
                <a:latin typeface="Lexend" pitchFamily="2" charset="0"/>
                <a:ea typeface="Microsoft YaHei" panose="020B0503020204020204" pitchFamily="34" charset="-122"/>
                <a:sym typeface="Lexend"/>
              </a:rPr>
              <a:t>GPU </a:t>
            </a:r>
            <a:r>
              <a:rPr lang="zh-CN" altLang="en-US" dirty="0">
                <a:solidFill>
                  <a:srgbClr val="595757"/>
                </a:solidFill>
                <a:latin typeface="Lexend" pitchFamily="2" charset="0"/>
                <a:ea typeface="Microsoft YaHei" panose="020B0503020204020204" pitchFamily="34" charset="-122"/>
                <a:sym typeface="Lexend"/>
              </a:rPr>
              <a:t>上执行。</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dirty="0"/>
              <a:t>Before serving requests</a:t>
            </a:r>
            <a:r>
              <a:rPr lang="zh-CN" altLang="en-US" dirty="0"/>
              <a:t> </a:t>
            </a:r>
            <a:r>
              <a:rPr lang="en" i="1" dirty="0"/>
              <a:t>2. Profile memory usage</a:t>
            </a:r>
            <a:endParaRPr i="1" dirty="0"/>
          </a:p>
        </p:txBody>
      </p:sp>
      <p:sp>
        <p:nvSpPr>
          <p:cNvPr id="337" name="Google Shape;337;p33"/>
          <p:cNvSpPr/>
          <p:nvPr/>
        </p:nvSpPr>
        <p:spPr>
          <a:xfrm>
            <a:off x="1423227" y="2964033"/>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38" name="Google Shape;338;p33"/>
          <p:cNvSpPr/>
          <p:nvPr/>
        </p:nvSpPr>
        <p:spPr>
          <a:xfrm>
            <a:off x="1423227" y="4103933"/>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39" name="Google Shape;339;p33"/>
          <p:cNvCxnSpPr>
            <a:stCxn id="337" idx="2"/>
            <a:endCxn id="338" idx="0"/>
          </p:cNvCxnSpPr>
          <p:nvPr/>
        </p:nvCxnSpPr>
        <p:spPr>
          <a:xfrm rot="-5400000" flipH="1">
            <a:off x="2596027" y="3947833"/>
            <a:ext cx="311600" cy="800"/>
          </a:xfrm>
          <a:prstGeom prst="bentConnector3">
            <a:avLst>
              <a:gd name="adj1" fmla="val 49984"/>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1423227" y="1859233"/>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341" name="Google Shape;341;p33"/>
          <p:cNvCxnSpPr>
            <a:stCxn id="340" idx="2"/>
            <a:endCxn id="337" idx="0"/>
          </p:cNvCxnSpPr>
          <p:nvPr/>
        </p:nvCxnSpPr>
        <p:spPr>
          <a:xfrm>
            <a:off x="2751427" y="2687633"/>
            <a:ext cx="0" cy="2764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33"/>
          <p:cNvSpPr/>
          <p:nvPr/>
        </p:nvSpPr>
        <p:spPr>
          <a:xfrm>
            <a:off x="5187761" y="3584096"/>
            <a:ext cx="4997200" cy="671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Worker.profile_num_available_blocks</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43" name="Google Shape;343;p33"/>
          <p:cNvCxnSpPr>
            <a:stCxn id="337" idx="3"/>
            <a:endCxn id="342" idx="0"/>
          </p:cNvCxnSpPr>
          <p:nvPr/>
        </p:nvCxnSpPr>
        <p:spPr>
          <a:xfrm>
            <a:off x="4079627" y="3378233"/>
            <a:ext cx="3606800" cy="206000"/>
          </a:xfrm>
          <a:prstGeom prst="bentConnector2">
            <a:avLst/>
          </a:prstGeom>
          <a:noFill/>
          <a:ln w="9525" cap="flat" cmpd="sng">
            <a:solidFill>
              <a:schemeClr val="dk2"/>
            </a:solidFill>
            <a:prstDash val="solid"/>
            <a:round/>
            <a:headEnd type="none" w="med" len="med"/>
            <a:tailEnd type="triangle" w="med" len="med"/>
          </a:ln>
        </p:spPr>
      </p:cxnSp>
      <p:cxnSp>
        <p:nvCxnSpPr>
          <p:cNvPr id="344" name="Google Shape;344;p33"/>
          <p:cNvCxnSpPr>
            <a:stCxn id="342" idx="2"/>
            <a:endCxn id="338" idx="3"/>
          </p:cNvCxnSpPr>
          <p:nvPr/>
        </p:nvCxnSpPr>
        <p:spPr>
          <a:xfrm rot="5400000">
            <a:off x="5790761" y="2544096"/>
            <a:ext cx="184400" cy="3606800"/>
          </a:xfrm>
          <a:prstGeom prst="bentConnector2">
            <a:avLst/>
          </a:prstGeom>
          <a:noFill/>
          <a:ln w="9525" cap="flat" cmpd="sng">
            <a:solidFill>
              <a:schemeClr val="dk2"/>
            </a:solidFill>
            <a:prstDash val="solid"/>
            <a:round/>
            <a:headEnd type="none" w="med" len="med"/>
            <a:tailEnd type="triangle" w="med" len="med"/>
          </a:ln>
        </p:spPr>
      </p:cxnSp>
      <p:sp>
        <p:nvSpPr>
          <p:cNvPr id="345" name="Google Shape;345;p33"/>
          <p:cNvSpPr txBox="1"/>
          <p:nvPr/>
        </p:nvSpPr>
        <p:spPr>
          <a:xfrm>
            <a:off x="4669248" y="4978334"/>
            <a:ext cx="6745600" cy="1077178"/>
          </a:xfrm>
          <a:prstGeom prst="rect">
            <a:avLst/>
          </a:prstGeom>
          <a:noFill/>
          <a:ln>
            <a:noFill/>
          </a:ln>
        </p:spPr>
        <p:txBody>
          <a:bodyPr spcFirstLastPara="1" wrap="square" lIns="121900" tIns="121900" rIns="121900" bIns="121900" anchor="t" anchorCtr="0">
            <a:spAutoFit/>
          </a:bodyPr>
          <a:lstStyle/>
          <a:p>
            <a:r>
              <a:rPr lang="en" dirty="0">
                <a:latin typeface="Lexend"/>
                <a:ea typeface="Lexend"/>
                <a:cs typeface="Lexend"/>
                <a:sym typeface="Lexend"/>
              </a:rPr>
              <a:t>Profile the memory usage with a batch with the max possible #tokens.</a:t>
            </a:r>
            <a:endParaRPr dirty="0">
              <a:latin typeface="Lexend"/>
              <a:ea typeface="Lexend"/>
              <a:cs typeface="Lexend"/>
              <a:sym typeface="Lexend"/>
            </a:endParaRPr>
          </a:p>
          <a:p>
            <a:r>
              <a:rPr lang="en" dirty="0">
                <a:solidFill>
                  <a:srgbClr val="4A86E8"/>
                </a:solidFill>
                <a:latin typeface="Lexend"/>
                <a:ea typeface="Lexend"/>
                <a:cs typeface="Lexend"/>
                <a:sym typeface="Lexend"/>
              </a:rPr>
              <a:t>#GPU KV blocks</a:t>
            </a:r>
            <a:r>
              <a:rPr lang="en" dirty="0">
                <a:latin typeface="Lexend"/>
                <a:ea typeface="Lexend"/>
                <a:cs typeface="Lexend"/>
                <a:sym typeface="Lexend"/>
              </a:rPr>
              <a:t> = remaining memory / block byte size</a:t>
            </a:r>
            <a:endParaRPr dirty="0">
              <a:latin typeface="Lexend"/>
              <a:ea typeface="Lexend"/>
              <a:cs typeface="Lexend"/>
              <a:sym typeface="Lexend"/>
            </a:endParaRPr>
          </a:p>
        </p:txBody>
      </p:sp>
      <p:pic>
        <p:nvPicPr>
          <p:cNvPr id="346" name="Google Shape;346;p33"/>
          <p:cNvPicPr preferRelativeResize="0"/>
          <p:nvPr/>
        </p:nvPicPr>
        <p:blipFill>
          <a:blip r:embed="rId3">
            <a:alphaModFix/>
          </a:blip>
          <a:stretch>
            <a:fillRect/>
          </a:stretch>
        </p:blipFill>
        <p:spPr>
          <a:xfrm>
            <a:off x="3865848" y="5207367"/>
            <a:ext cx="671200" cy="671200"/>
          </a:xfrm>
          <a:prstGeom prst="rect">
            <a:avLst/>
          </a:prstGeom>
          <a:noFill/>
          <a:ln>
            <a:noFill/>
          </a:ln>
        </p:spPr>
      </p:pic>
      <p:sp>
        <p:nvSpPr>
          <p:cNvPr id="347" name="Google Shape;347;p33"/>
          <p:cNvSpPr txBox="1"/>
          <p:nvPr/>
        </p:nvSpPr>
        <p:spPr>
          <a:xfrm>
            <a:off x="4089763" y="2829067"/>
            <a:ext cx="765600" cy="671200"/>
          </a:xfrm>
          <a:prstGeom prst="rect">
            <a:avLst/>
          </a:prstGeom>
          <a:noFill/>
          <a:ln>
            <a:noFill/>
          </a:ln>
        </p:spPr>
        <p:txBody>
          <a:bodyPr spcFirstLastPara="1" wrap="square" lIns="121900" tIns="121900" rIns="121900" bIns="121900" anchor="t" anchorCtr="0">
            <a:noAutofit/>
          </a:bodyPr>
          <a:lstStyle/>
          <a:p>
            <a:r>
              <a:rPr lang="en">
                <a:solidFill>
                  <a:schemeClr val="dk1"/>
                </a:solidFill>
                <a:latin typeface="Lexend"/>
                <a:ea typeface="Lexend"/>
                <a:cs typeface="Lexend"/>
                <a:sym typeface="Lexend"/>
              </a:rPr>
              <a:t>× </a:t>
            </a:r>
            <a:r>
              <a:rPr lang="en">
                <a:latin typeface="Lexend"/>
                <a:ea typeface="Lexend"/>
                <a:cs typeface="Lexend"/>
                <a:sym typeface="Lexend"/>
              </a:rPr>
              <a:t>N</a:t>
            </a:r>
            <a:endParaRPr>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dirty="0"/>
              <a:t>Before serving requests</a:t>
            </a:r>
            <a:r>
              <a:rPr lang="zh-CN" altLang="en-US" dirty="0"/>
              <a:t> </a:t>
            </a:r>
            <a:r>
              <a:rPr lang="en" i="1" dirty="0"/>
              <a:t>2. Profile memory usage</a:t>
            </a:r>
            <a:endParaRPr i="1" dirty="0"/>
          </a:p>
        </p:txBody>
      </p:sp>
      <p:sp>
        <p:nvSpPr>
          <p:cNvPr id="337" name="Google Shape;337;p33"/>
          <p:cNvSpPr/>
          <p:nvPr/>
        </p:nvSpPr>
        <p:spPr>
          <a:xfrm>
            <a:off x="1423227" y="2964033"/>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38" name="Google Shape;338;p33"/>
          <p:cNvSpPr/>
          <p:nvPr/>
        </p:nvSpPr>
        <p:spPr>
          <a:xfrm>
            <a:off x="1423227" y="4103933"/>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39" name="Google Shape;339;p33"/>
          <p:cNvCxnSpPr>
            <a:stCxn id="337" idx="2"/>
            <a:endCxn id="338" idx="0"/>
          </p:cNvCxnSpPr>
          <p:nvPr/>
        </p:nvCxnSpPr>
        <p:spPr>
          <a:xfrm rot="-5400000" flipH="1">
            <a:off x="2596027" y="3947833"/>
            <a:ext cx="311600" cy="800"/>
          </a:xfrm>
          <a:prstGeom prst="bentConnector3">
            <a:avLst>
              <a:gd name="adj1" fmla="val 49984"/>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1423227" y="1859233"/>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341" name="Google Shape;341;p33"/>
          <p:cNvCxnSpPr>
            <a:stCxn id="340" idx="2"/>
            <a:endCxn id="337" idx="0"/>
          </p:cNvCxnSpPr>
          <p:nvPr/>
        </p:nvCxnSpPr>
        <p:spPr>
          <a:xfrm>
            <a:off x="2751427" y="2687633"/>
            <a:ext cx="0" cy="2764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33"/>
          <p:cNvSpPr/>
          <p:nvPr/>
        </p:nvSpPr>
        <p:spPr>
          <a:xfrm>
            <a:off x="5187761" y="3584096"/>
            <a:ext cx="4997200" cy="671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Worker.profile_num_available_blocks</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43" name="Google Shape;343;p33"/>
          <p:cNvCxnSpPr>
            <a:stCxn id="337" idx="3"/>
            <a:endCxn id="342" idx="0"/>
          </p:cNvCxnSpPr>
          <p:nvPr/>
        </p:nvCxnSpPr>
        <p:spPr>
          <a:xfrm>
            <a:off x="4079627" y="3378233"/>
            <a:ext cx="3606800" cy="206000"/>
          </a:xfrm>
          <a:prstGeom prst="bentConnector2">
            <a:avLst/>
          </a:prstGeom>
          <a:noFill/>
          <a:ln w="9525" cap="flat" cmpd="sng">
            <a:solidFill>
              <a:schemeClr val="dk2"/>
            </a:solidFill>
            <a:prstDash val="solid"/>
            <a:round/>
            <a:headEnd type="none" w="med" len="med"/>
            <a:tailEnd type="triangle" w="med" len="med"/>
          </a:ln>
        </p:spPr>
      </p:cxnSp>
      <p:cxnSp>
        <p:nvCxnSpPr>
          <p:cNvPr id="344" name="Google Shape;344;p33"/>
          <p:cNvCxnSpPr>
            <a:stCxn id="342" idx="2"/>
            <a:endCxn id="338" idx="3"/>
          </p:cNvCxnSpPr>
          <p:nvPr/>
        </p:nvCxnSpPr>
        <p:spPr>
          <a:xfrm rot="5400000">
            <a:off x="5790761" y="2544096"/>
            <a:ext cx="184400" cy="3606800"/>
          </a:xfrm>
          <a:prstGeom prst="bentConnector2">
            <a:avLst/>
          </a:prstGeom>
          <a:noFill/>
          <a:ln w="9525" cap="flat" cmpd="sng">
            <a:solidFill>
              <a:schemeClr val="dk2"/>
            </a:solidFill>
            <a:prstDash val="solid"/>
            <a:round/>
            <a:headEnd type="none" w="med" len="med"/>
            <a:tailEnd type="triangle" w="med" len="med"/>
          </a:ln>
        </p:spPr>
      </p:cxnSp>
      <p:sp>
        <p:nvSpPr>
          <p:cNvPr id="345" name="Google Shape;345;p33"/>
          <p:cNvSpPr txBox="1"/>
          <p:nvPr/>
        </p:nvSpPr>
        <p:spPr>
          <a:xfrm>
            <a:off x="4669248" y="4978334"/>
            <a:ext cx="6745600" cy="1077178"/>
          </a:xfrm>
          <a:prstGeom prst="rect">
            <a:avLst/>
          </a:prstGeom>
          <a:noFill/>
          <a:ln>
            <a:noFill/>
          </a:ln>
        </p:spPr>
        <p:txBody>
          <a:bodyPr spcFirstLastPara="1" wrap="square" lIns="121900" tIns="121900" rIns="121900" bIns="121900" anchor="t" anchorCtr="0">
            <a:spAutoFit/>
          </a:bodyPr>
          <a:lstStyle/>
          <a:p>
            <a:r>
              <a:rPr lang="en" dirty="0">
                <a:latin typeface="Lexend"/>
                <a:ea typeface="Lexend"/>
                <a:cs typeface="Lexend"/>
                <a:sym typeface="Lexend"/>
              </a:rPr>
              <a:t>Profile the memory usage with a batch with the max possible #tokens.</a:t>
            </a:r>
            <a:endParaRPr dirty="0">
              <a:latin typeface="Lexend"/>
              <a:ea typeface="Lexend"/>
              <a:cs typeface="Lexend"/>
              <a:sym typeface="Lexend"/>
            </a:endParaRPr>
          </a:p>
          <a:p>
            <a:r>
              <a:rPr lang="en" dirty="0">
                <a:solidFill>
                  <a:srgbClr val="4A86E8"/>
                </a:solidFill>
                <a:latin typeface="Lexend"/>
                <a:ea typeface="Lexend"/>
                <a:cs typeface="Lexend"/>
                <a:sym typeface="Lexend"/>
              </a:rPr>
              <a:t>#GPU KV blocks</a:t>
            </a:r>
            <a:r>
              <a:rPr lang="en" dirty="0">
                <a:latin typeface="Lexend"/>
                <a:ea typeface="Lexend"/>
                <a:cs typeface="Lexend"/>
                <a:sym typeface="Lexend"/>
              </a:rPr>
              <a:t> = remaining memory / block byte size</a:t>
            </a:r>
            <a:endParaRPr dirty="0">
              <a:latin typeface="Lexend"/>
              <a:ea typeface="Lexend"/>
              <a:cs typeface="Lexend"/>
              <a:sym typeface="Lexend"/>
            </a:endParaRPr>
          </a:p>
        </p:txBody>
      </p:sp>
      <p:pic>
        <p:nvPicPr>
          <p:cNvPr id="346" name="Google Shape;346;p33"/>
          <p:cNvPicPr preferRelativeResize="0"/>
          <p:nvPr/>
        </p:nvPicPr>
        <p:blipFill>
          <a:blip r:embed="rId3">
            <a:alphaModFix/>
          </a:blip>
          <a:stretch>
            <a:fillRect/>
          </a:stretch>
        </p:blipFill>
        <p:spPr>
          <a:xfrm>
            <a:off x="3865848" y="5207367"/>
            <a:ext cx="671200" cy="671200"/>
          </a:xfrm>
          <a:prstGeom prst="rect">
            <a:avLst/>
          </a:prstGeom>
          <a:noFill/>
          <a:ln>
            <a:noFill/>
          </a:ln>
        </p:spPr>
      </p:pic>
      <p:sp>
        <p:nvSpPr>
          <p:cNvPr id="347" name="Google Shape;347;p33"/>
          <p:cNvSpPr txBox="1"/>
          <p:nvPr/>
        </p:nvSpPr>
        <p:spPr>
          <a:xfrm>
            <a:off x="4089763" y="2829067"/>
            <a:ext cx="765600" cy="671200"/>
          </a:xfrm>
          <a:prstGeom prst="rect">
            <a:avLst/>
          </a:prstGeom>
          <a:noFill/>
          <a:ln>
            <a:noFill/>
          </a:ln>
        </p:spPr>
        <p:txBody>
          <a:bodyPr spcFirstLastPara="1" wrap="square" lIns="121900" tIns="121900" rIns="121900" bIns="121900" anchor="t" anchorCtr="0">
            <a:noAutofit/>
          </a:bodyPr>
          <a:lstStyle/>
          <a:p>
            <a:r>
              <a:rPr lang="en">
                <a:solidFill>
                  <a:schemeClr val="dk1"/>
                </a:solidFill>
                <a:latin typeface="Lexend"/>
                <a:ea typeface="Lexend"/>
                <a:cs typeface="Lexend"/>
                <a:sym typeface="Lexend"/>
              </a:rPr>
              <a:t>× </a:t>
            </a:r>
            <a:r>
              <a:rPr lang="en">
                <a:latin typeface="Lexend"/>
                <a:ea typeface="Lexend"/>
                <a:cs typeface="Lexend"/>
                <a:sym typeface="Lexend"/>
              </a:rPr>
              <a:t>N</a:t>
            </a:r>
            <a:endParaRPr>
              <a:latin typeface="Lexend"/>
              <a:ea typeface="Lexend"/>
              <a:cs typeface="Lexend"/>
              <a:sym typeface="Lexend"/>
            </a:endParaRPr>
          </a:p>
        </p:txBody>
      </p:sp>
      <p:sp>
        <p:nvSpPr>
          <p:cNvPr id="2" name="内容占位符 1">
            <a:extLst>
              <a:ext uri="{FF2B5EF4-FFF2-40B4-BE49-F238E27FC236}">
                <a16:creationId xmlns:a16="http://schemas.microsoft.com/office/drawing/2014/main" id="{EF6D7D4A-23D3-835D-26EC-E3DD0E3A2506}"/>
              </a:ext>
            </a:extLst>
          </p:cNvPr>
          <p:cNvSpPr>
            <a:spLocks noGrp="1"/>
          </p:cNvSpPr>
          <p:nvPr>
            <p:ph sz="half" idx="1"/>
          </p:nvPr>
        </p:nvSpPr>
        <p:spPr>
          <a:xfrm>
            <a:off x="4669248" y="1246909"/>
            <a:ext cx="7058696" cy="4102857"/>
          </a:xfrm>
          <a:solidFill>
            <a:schemeClr val="bg1"/>
          </a:solidFill>
          <a:ln>
            <a:solidFill>
              <a:schemeClr val="bg1">
                <a:lumMod val="85000"/>
              </a:schemeClr>
            </a:solidFill>
          </a:ln>
        </p:spPr>
        <p:txBody>
          <a:bodyPr/>
          <a:lstStyle/>
          <a:p>
            <a:pPr algn="l"/>
            <a:r>
              <a:rPr lang="zh-CN" altLang="en-US" sz="1800" dirty="0">
                <a:solidFill>
                  <a:srgbClr val="1F2328"/>
                </a:solidFill>
              </a:rPr>
              <a:t>通过模拟实验来决定 </a:t>
            </a:r>
            <a:r>
              <a:rPr lang="en" altLang="zh-CN" sz="1800" dirty="0">
                <a:solidFill>
                  <a:srgbClr val="1F2328"/>
                </a:solidFill>
              </a:rPr>
              <a:t>GPU </a:t>
            </a:r>
            <a:r>
              <a:rPr lang="zh-CN" altLang="en-US" sz="1800" dirty="0">
                <a:solidFill>
                  <a:srgbClr val="1F2328"/>
                </a:solidFill>
              </a:rPr>
              <a:t>和 </a:t>
            </a:r>
            <a:r>
              <a:rPr lang="en" altLang="zh-CN" sz="1800" dirty="0">
                <a:solidFill>
                  <a:srgbClr val="1F2328"/>
                </a:solidFill>
              </a:rPr>
              <a:t>CPU </a:t>
            </a:r>
            <a:r>
              <a:rPr lang="zh-CN" altLang="en-US" sz="1800" dirty="0">
                <a:solidFill>
                  <a:srgbClr val="1F2328"/>
                </a:solidFill>
              </a:rPr>
              <a:t>上可以分配 </a:t>
            </a:r>
            <a:r>
              <a:rPr lang="en" altLang="zh-CN" sz="1800" dirty="0">
                <a:solidFill>
                  <a:srgbClr val="1F2328"/>
                </a:solidFill>
              </a:rPr>
              <a:t>KV cache </a:t>
            </a:r>
            <a:r>
              <a:rPr lang="zh-CN" altLang="en-US" sz="1800" dirty="0">
                <a:solidFill>
                  <a:srgbClr val="1F2328"/>
                </a:solidFill>
              </a:rPr>
              <a:t>物理块数量，确保后续推理时内存分配不会显存溢出（</a:t>
            </a:r>
            <a:r>
              <a:rPr lang="en" altLang="zh-CN" sz="1800" dirty="0" err="1">
                <a:solidFill>
                  <a:srgbClr val="1F2328"/>
                </a:solidFill>
              </a:rPr>
              <a:t>determine_num_available_blocks</a:t>
            </a:r>
            <a:r>
              <a:rPr lang="zh-CN" altLang="en-US" sz="1800" dirty="0">
                <a:solidFill>
                  <a:srgbClr val="1F2328"/>
                </a:solidFill>
              </a:rPr>
              <a:t>）</a:t>
            </a:r>
            <a:endParaRPr lang="zh-CN" altLang="en" sz="1800" dirty="0">
              <a:solidFill>
                <a:srgbClr val="1F2328"/>
              </a:solidFill>
            </a:endParaRPr>
          </a:p>
          <a:p>
            <a:pPr algn="l"/>
            <a:r>
              <a:rPr lang="zh-CN" altLang="en-US" sz="1800" dirty="0">
                <a:solidFill>
                  <a:srgbClr val="1F2328"/>
                </a:solidFill>
              </a:rPr>
              <a:t>启动时系统会进行“假数据模拟”来测量模型内存使用情况。构造假数据并执行一次模拟前向推理，观察 </a:t>
            </a:r>
            <a:r>
              <a:rPr lang="en" altLang="zh-CN" sz="1800" dirty="0">
                <a:solidFill>
                  <a:srgbClr val="1F2328"/>
                </a:solidFill>
              </a:rPr>
              <a:t>GPU </a:t>
            </a:r>
            <a:r>
              <a:rPr lang="zh-CN" altLang="en-US" sz="1800" dirty="0">
                <a:solidFill>
                  <a:srgbClr val="1F2328"/>
                </a:solidFill>
              </a:rPr>
              <a:t>上模型运行时峰值内存需求。</a:t>
            </a:r>
            <a:endParaRPr lang="en-US" altLang="zh-CN" sz="1800" dirty="0">
              <a:solidFill>
                <a:srgbClr val="1F2328"/>
              </a:solidFill>
            </a:endParaRPr>
          </a:p>
          <a:p>
            <a:pPr algn="l"/>
            <a:r>
              <a:rPr lang="zh-CN" altLang="en-US" sz="1800" dirty="0">
                <a:solidFill>
                  <a:srgbClr val="1F2328"/>
                </a:solidFill>
              </a:rPr>
              <a:t>前向推理中，系统不使用 </a:t>
            </a:r>
            <a:r>
              <a:rPr lang="en" altLang="zh-CN" sz="1800" dirty="0">
                <a:solidFill>
                  <a:srgbClr val="1F2328"/>
                </a:solidFill>
              </a:rPr>
              <a:t>KV cache</a:t>
            </a:r>
            <a:r>
              <a:rPr lang="zh-CN" altLang="en" sz="1800" dirty="0">
                <a:solidFill>
                  <a:srgbClr val="1F2328"/>
                </a:solidFill>
              </a:rPr>
              <a:t>，</a:t>
            </a:r>
            <a:r>
              <a:rPr lang="zh-CN" altLang="en-US" sz="1800" dirty="0">
                <a:solidFill>
                  <a:srgbClr val="1F2328"/>
                </a:solidFill>
              </a:rPr>
              <a:t>而是单纯地模拟模型推理所需基本内存。帮助确定推理过程会占用多少显存，为后续内存分配提供依据。</a:t>
            </a:r>
          </a:p>
        </p:txBody>
      </p:sp>
    </p:spTree>
    <p:extLst>
      <p:ext uri="{BB962C8B-B14F-4D97-AF65-F5344CB8AC3E}">
        <p14:creationId xmlns:p14="http://schemas.microsoft.com/office/powerpoint/2010/main" val="3106574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dirty="0"/>
              <a:t>Before serving requests</a:t>
            </a:r>
            <a:r>
              <a:rPr lang="zh-CN" altLang="en-US" dirty="0"/>
              <a:t> </a:t>
            </a:r>
            <a:r>
              <a:rPr lang="en" i="1" dirty="0"/>
              <a:t>2. Profile memory usage</a:t>
            </a:r>
            <a:endParaRPr i="1" dirty="0"/>
          </a:p>
        </p:txBody>
      </p:sp>
      <p:sp>
        <p:nvSpPr>
          <p:cNvPr id="337" name="Google Shape;337;p33"/>
          <p:cNvSpPr/>
          <p:nvPr/>
        </p:nvSpPr>
        <p:spPr>
          <a:xfrm>
            <a:off x="1423227" y="2964033"/>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338" name="Google Shape;338;p33"/>
          <p:cNvSpPr/>
          <p:nvPr/>
        </p:nvSpPr>
        <p:spPr>
          <a:xfrm>
            <a:off x="1423227" y="4103933"/>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39" name="Google Shape;339;p33"/>
          <p:cNvCxnSpPr>
            <a:stCxn id="337" idx="2"/>
            <a:endCxn id="338" idx="0"/>
          </p:cNvCxnSpPr>
          <p:nvPr/>
        </p:nvCxnSpPr>
        <p:spPr>
          <a:xfrm rot="-5400000" flipH="1">
            <a:off x="2596027" y="3947833"/>
            <a:ext cx="311600" cy="800"/>
          </a:xfrm>
          <a:prstGeom prst="bentConnector3">
            <a:avLst>
              <a:gd name="adj1" fmla="val 49984"/>
            </a:avLst>
          </a:prstGeom>
          <a:noFill/>
          <a:ln w="9525" cap="flat" cmpd="sng">
            <a:solidFill>
              <a:schemeClr val="dk2"/>
            </a:solidFill>
            <a:prstDash val="solid"/>
            <a:round/>
            <a:headEnd type="none" w="med" len="med"/>
            <a:tailEnd type="none" w="med" len="med"/>
          </a:ln>
        </p:spPr>
      </p:cxnSp>
      <p:sp>
        <p:nvSpPr>
          <p:cNvPr id="340" name="Google Shape;340;p33"/>
          <p:cNvSpPr/>
          <p:nvPr/>
        </p:nvSpPr>
        <p:spPr>
          <a:xfrm>
            <a:off x="1423227" y="1859233"/>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341" name="Google Shape;341;p33"/>
          <p:cNvCxnSpPr>
            <a:stCxn id="340" idx="2"/>
            <a:endCxn id="337" idx="0"/>
          </p:cNvCxnSpPr>
          <p:nvPr/>
        </p:nvCxnSpPr>
        <p:spPr>
          <a:xfrm>
            <a:off x="2751427" y="2687633"/>
            <a:ext cx="0" cy="2764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33"/>
          <p:cNvSpPr/>
          <p:nvPr/>
        </p:nvSpPr>
        <p:spPr>
          <a:xfrm>
            <a:off x="5187761" y="3584096"/>
            <a:ext cx="4997200" cy="671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Worker.profile_num_available_blocks</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343" name="Google Shape;343;p33"/>
          <p:cNvCxnSpPr>
            <a:stCxn id="337" idx="3"/>
            <a:endCxn id="342" idx="0"/>
          </p:cNvCxnSpPr>
          <p:nvPr/>
        </p:nvCxnSpPr>
        <p:spPr>
          <a:xfrm>
            <a:off x="4079627" y="3378233"/>
            <a:ext cx="3606800" cy="206000"/>
          </a:xfrm>
          <a:prstGeom prst="bentConnector2">
            <a:avLst/>
          </a:prstGeom>
          <a:noFill/>
          <a:ln w="9525" cap="flat" cmpd="sng">
            <a:solidFill>
              <a:schemeClr val="dk2"/>
            </a:solidFill>
            <a:prstDash val="solid"/>
            <a:round/>
            <a:headEnd type="none" w="med" len="med"/>
            <a:tailEnd type="triangle" w="med" len="med"/>
          </a:ln>
        </p:spPr>
      </p:cxnSp>
      <p:cxnSp>
        <p:nvCxnSpPr>
          <p:cNvPr id="344" name="Google Shape;344;p33"/>
          <p:cNvCxnSpPr>
            <a:stCxn id="342" idx="2"/>
            <a:endCxn id="338" idx="3"/>
          </p:cNvCxnSpPr>
          <p:nvPr/>
        </p:nvCxnSpPr>
        <p:spPr>
          <a:xfrm rot="5400000">
            <a:off x="5790761" y="2544096"/>
            <a:ext cx="184400" cy="3606800"/>
          </a:xfrm>
          <a:prstGeom prst="bentConnector2">
            <a:avLst/>
          </a:prstGeom>
          <a:noFill/>
          <a:ln w="9525" cap="flat" cmpd="sng">
            <a:solidFill>
              <a:schemeClr val="dk2"/>
            </a:solidFill>
            <a:prstDash val="solid"/>
            <a:round/>
            <a:headEnd type="none" w="med" len="med"/>
            <a:tailEnd type="triangle" w="med" len="med"/>
          </a:ln>
        </p:spPr>
      </p:cxnSp>
      <p:sp>
        <p:nvSpPr>
          <p:cNvPr id="345" name="Google Shape;345;p33"/>
          <p:cNvSpPr txBox="1"/>
          <p:nvPr/>
        </p:nvSpPr>
        <p:spPr>
          <a:xfrm>
            <a:off x="4669248" y="4978334"/>
            <a:ext cx="6745600" cy="1077178"/>
          </a:xfrm>
          <a:prstGeom prst="rect">
            <a:avLst/>
          </a:prstGeom>
          <a:noFill/>
          <a:ln>
            <a:noFill/>
          </a:ln>
        </p:spPr>
        <p:txBody>
          <a:bodyPr spcFirstLastPara="1" wrap="square" lIns="121900" tIns="121900" rIns="121900" bIns="121900" anchor="t" anchorCtr="0">
            <a:spAutoFit/>
          </a:bodyPr>
          <a:lstStyle/>
          <a:p>
            <a:r>
              <a:rPr lang="en" dirty="0">
                <a:latin typeface="Lexend"/>
                <a:ea typeface="Lexend"/>
                <a:cs typeface="Lexend"/>
                <a:sym typeface="Lexend"/>
              </a:rPr>
              <a:t>Profile the memory usage with a batch with the max possible #tokens.</a:t>
            </a:r>
            <a:endParaRPr dirty="0">
              <a:latin typeface="Lexend"/>
              <a:ea typeface="Lexend"/>
              <a:cs typeface="Lexend"/>
              <a:sym typeface="Lexend"/>
            </a:endParaRPr>
          </a:p>
          <a:p>
            <a:r>
              <a:rPr lang="en" dirty="0">
                <a:solidFill>
                  <a:srgbClr val="4A86E8"/>
                </a:solidFill>
                <a:latin typeface="Lexend"/>
                <a:ea typeface="Lexend"/>
                <a:cs typeface="Lexend"/>
                <a:sym typeface="Lexend"/>
              </a:rPr>
              <a:t>#GPU KV blocks</a:t>
            </a:r>
            <a:r>
              <a:rPr lang="en" dirty="0">
                <a:latin typeface="Lexend"/>
                <a:ea typeface="Lexend"/>
                <a:cs typeface="Lexend"/>
                <a:sym typeface="Lexend"/>
              </a:rPr>
              <a:t> = remaining memory / block byte size</a:t>
            </a:r>
            <a:endParaRPr dirty="0">
              <a:latin typeface="Lexend"/>
              <a:ea typeface="Lexend"/>
              <a:cs typeface="Lexend"/>
              <a:sym typeface="Lexend"/>
            </a:endParaRPr>
          </a:p>
        </p:txBody>
      </p:sp>
      <p:pic>
        <p:nvPicPr>
          <p:cNvPr id="346" name="Google Shape;346;p33"/>
          <p:cNvPicPr preferRelativeResize="0"/>
          <p:nvPr/>
        </p:nvPicPr>
        <p:blipFill>
          <a:blip r:embed="rId3">
            <a:alphaModFix/>
          </a:blip>
          <a:stretch>
            <a:fillRect/>
          </a:stretch>
        </p:blipFill>
        <p:spPr>
          <a:xfrm>
            <a:off x="3865848" y="5207367"/>
            <a:ext cx="671200" cy="671200"/>
          </a:xfrm>
          <a:prstGeom prst="rect">
            <a:avLst/>
          </a:prstGeom>
          <a:noFill/>
          <a:ln>
            <a:noFill/>
          </a:ln>
        </p:spPr>
      </p:pic>
      <p:sp>
        <p:nvSpPr>
          <p:cNvPr id="347" name="Google Shape;347;p33"/>
          <p:cNvSpPr txBox="1"/>
          <p:nvPr/>
        </p:nvSpPr>
        <p:spPr>
          <a:xfrm>
            <a:off x="4089763" y="2829067"/>
            <a:ext cx="765600" cy="671200"/>
          </a:xfrm>
          <a:prstGeom prst="rect">
            <a:avLst/>
          </a:prstGeom>
          <a:noFill/>
          <a:ln>
            <a:noFill/>
          </a:ln>
        </p:spPr>
        <p:txBody>
          <a:bodyPr spcFirstLastPara="1" wrap="square" lIns="121900" tIns="121900" rIns="121900" bIns="121900" anchor="t" anchorCtr="0">
            <a:noAutofit/>
          </a:bodyPr>
          <a:lstStyle/>
          <a:p>
            <a:r>
              <a:rPr lang="en">
                <a:solidFill>
                  <a:schemeClr val="dk1"/>
                </a:solidFill>
                <a:latin typeface="Lexend"/>
                <a:ea typeface="Lexend"/>
                <a:cs typeface="Lexend"/>
                <a:sym typeface="Lexend"/>
              </a:rPr>
              <a:t>× </a:t>
            </a:r>
            <a:r>
              <a:rPr lang="en">
                <a:latin typeface="Lexend"/>
                <a:ea typeface="Lexend"/>
                <a:cs typeface="Lexend"/>
                <a:sym typeface="Lexend"/>
              </a:rPr>
              <a:t>N</a:t>
            </a:r>
            <a:endParaRPr>
              <a:latin typeface="Lexend"/>
              <a:ea typeface="Lexend"/>
              <a:cs typeface="Lexend"/>
              <a:sym typeface="Lexend"/>
            </a:endParaRPr>
          </a:p>
        </p:txBody>
      </p:sp>
      <p:sp>
        <p:nvSpPr>
          <p:cNvPr id="2" name="内容占位符 1">
            <a:extLst>
              <a:ext uri="{FF2B5EF4-FFF2-40B4-BE49-F238E27FC236}">
                <a16:creationId xmlns:a16="http://schemas.microsoft.com/office/drawing/2014/main" id="{EF6D7D4A-23D3-835D-26EC-E3DD0E3A2506}"/>
              </a:ext>
            </a:extLst>
          </p:cNvPr>
          <p:cNvSpPr>
            <a:spLocks noGrp="1"/>
          </p:cNvSpPr>
          <p:nvPr>
            <p:ph sz="half" idx="1"/>
          </p:nvPr>
        </p:nvSpPr>
        <p:spPr>
          <a:xfrm>
            <a:off x="4669248" y="1246910"/>
            <a:ext cx="7058696" cy="3528224"/>
          </a:xfrm>
          <a:solidFill>
            <a:schemeClr val="bg1"/>
          </a:solidFill>
          <a:ln>
            <a:solidFill>
              <a:schemeClr val="bg1">
                <a:lumMod val="85000"/>
              </a:schemeClr>
            </a:solidFill>
          </a:ln>
        </p:spPr>
        <p:txBody>
          <a:bodyPr/>
          <a:lstStyle/>
          <a:p>
            <a:pPr algn="l"/>
            <a:r>
              <a:rPr lang="zh-CN" altLang="en-US" sz="1800" dirty="0">
                <a:solidFill>
                  <a:srgbClr val="1F2328"/>
                </a:solidFill>
              </a:rPr>
              <a:t>完成内存需求测量后，</a:t>
            </a:r>
            <a:r>
              <a:rPr lang="en" altLang="zh-CN" sz="1800" dirty="0" err="1">
                <a:solidFill>
                  <a:srgbClr val="1F2328"/>
                </a:solidFill>
              </a:rPr>
              <a:t>vLLM</a:t>
            </a:r>
            <a:r>
              <a:rPr lang="en" altLang="zh-CN" sz="1800" dirty="0">
                <a:solidFill>
                  <a:srgbClr val="1F2328"/>
                </a:solidFill>
              </a:rPr>
              <a:t> </a:t>
            </a:r>
            <a:r>
              <a:rPr lang="zh-CN" altLang="en-US" sz="1800" dirty="0">
                <a:solidFill>
                  <a:srgbClr val="1F2328"/>
                </a:solidFill>
              </a:rPr>
              <a:t>使用测得内存数据来计算可分配给 </a:t>
            </a:r>
            <a:r>
              <a:rPr lang="en" altLang="zh-CN" sz="1800" dirty="0">
                <a:solidFill>
                  <a:srgbClr val="1F2328"/>
                </a:solidFill>
              </a:rPr>
              <a:t>KV cache </a:t>
            </a:r>
            <a:r>
              <a:rPr lang="zh-CN" altLang="en-US" sz="1800" dirty="0">
                <a:solidFill>
                  <a:srgbClr val="1F2328"/>
                </a:solidFill>
              </a:rPr>
              <a:t>显存总量。可以确保显存分配合理，不会因为内存不足而导致 </a:t>
            </a:r>
            <a:r>
              <a:rPr lang="en" altLang="zh-CN" sz="1800" dirty="0">
                <a:solidFill>
                  <a:srgbClr val="1F2328"/>
                </a:solidFill>
              </a:rPr>
              <a:t>OOM</a:t>
            </a:r>
            <a:r>
              <a:rPr lang="zh-CN" altLang="en-US" sz="1800" dirty="0">
                <a:solidFill>
                  <a:srgbClr val="1F2328"/>
                </a:solidFill>
              </a:rPr>
              <a:t> 错误。</a:t>
            </a:r>
          </a:p>
          <a:p>
            <a:pPr algn="l"/>
            <a:r>
              <a:rPr lang="zh-CN" altLang="en-US" sz="1800" dirty="0">
                <a:solidFill>
                  <a:srgbClr val="1F2328"/>
                </a:solidFill>
              </a:rPr>
              <a:t>物理块大小由用户定义，包括多个参数，如 </a:t>
            </a:r>
            <a:r>
              <a:rPr lang="en" altLang="zh-CN" sz="1800" dirty="0" err="1">
                <a:solidFill>
                  <a:srgbClr val="1F2328"/>
                </a:solidFill>
              </a:rPr>
              <a:t>block_size</a:t>
            </a:r>
            <a:r>
              <a:rPr lang="zh-CN" altLang="en" sz="1800" dirty="0">
                <a:solidFill>
                  <a:srgbClr val="1F2328"/>
                </a:solidFill>
              </a:rPr>
              <a:t>、</a:t>
            </a:r>
            <a:r>
              <a:rPr lang="en" altLang="zh-CN" sz="1800" dirty="0" err="1">
                <a:solidFill>
                  <a:srgbClr val="1F2328"/>
                </a:solidFill>
              </a:rPr>
              <a:t>num_heads</a:t>
            </a:r>
            <a:r>
              <a:rPr lang="zh-CN" altLang="en" sz="1800" dirty="0">
                <a:solidFill>
                  <a:srgbClr val="1F2328"/>
                </a:solidFill>
              </a:rPr>
              <a:t>、</a:t>
            </a:r>
            <a:r>
              <a:rPr lang="en" altLang="zh-CN" sz="1800" dirty="0" err="1">
                <a:solidFill>
                  <a:srgbClr val="1F2328"/>
                </a:solidFill>
              </a:rPr>
              <a:t>head_size</a:t>
            </a:r>
            <a:r>
              <a:rPr lang="zh-CN" altLang="en" sz="1800" dirty="0">
                <a:solidFill>
                  <a:srgbClr val="1F2328"/>
                </a:solidFill>
              </a:rPr>
              <a:t>、</a:t>
            </a:r>
            <a:r>
              <a:rPr lang="en" altLang="zh-CN" sz="1800" dirty="0" err="1">
                <a:solidFill>
                  <a:srgbClr val="1F2328"/>
                </a:solidFill>
              </a:rPr>
              <a:t>num_layers</a:t>
            </a:r>
            <a:r>
              <a:rPr lang="en" altLang="zh-CN" sz="1800" dirty="0">
                <a:solidFill>
                  <a:srgbClr val="1F2328"/>
                </a:solidFill>
              </a:rPr>
              <a:t> </a:t>
            </a:r>
            <a:r>
              <a:rPr lang="zh-CN" altLang="en-US" sz="1800" dirty="0">
                <a:solidFill>
                  <a:srgbClr val="1F2328"/>
                </a:solidFill>
              </a:rPr>
              <a:t>以及数据类型的大小。</a:t>
            </a:r>
            <a:endParaRPr lang="en-US" altLang="zh-CN" sz="1800" dirty="0">
              <a:solidFill>
                <a:srgbClr val="1F2328"/>
              </a:solidFill>
            </a:endParaRPr>
          </a:p>
          <a:p>
            <a:pPr algn="l"/>
            <a:r>
              <a:rPr lang="zh-CN" altLang="en-US" sz="1800" dirty="0">
                <a:solidFill>
                  <a:srgbClr val="1F2328"/>
                </a:solidFill>
              </a:rPr>
              <a:t>计算公式会依据这些参数来估算单个物理块的大小，然后根据剩余显存估算出可以分配的物理块总数。</a:t>
            </a:r>
          </a:p>
        </p:txBody>
      </p:sp>
    </p:spTree>
    <p:extLst>
      <p:ext uri="{BB962C8B-B14F-4D97-AF65-F5344CB8AC3E}">
        <p14:creationId xmlns:p14="http://schemas.microsoft.com/office/powerpoint/2010/main" val="94962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title"/>
          </p:nvPr>
        </p:nvSpPr>
        <p:spPr/>
        <p:txBody>
          <a:bodyPr spcFirstLastPara="1" wrap="square" lIns="121900" tIns="121900" rIns="121900" bIns="121900" anchor="t" anchorCtr="0">
            <a:normAutofit fontScale="90000"/>
          </a:bodyPr>
          <a:lstStyle/>
          <a:p>
            <a:r>
              <a:rPr lang="en" dirty="0"/>
              <a:t>Before serving requests</a:t>
            </a:r>
            <a:r>
              <a:rPr lang="zh-CN" altLang="en-US" dirty="0"/>
              <a:t> </a:t>
            </a:r>
            <a:r>
              <a:rPr lang="en" dirty="0"/>
              <a:t>3. Pre-allocate KV Blocks</a:t>
            </a:r>
          </a:p>
        </p:txBody>
      </p:sp>
      <p:sp>
        <p:nvSpPr>
          <p:cNvPr id="354" name="Google Shape;354;p34"/>
          <p:cNvSpPr/>
          <p:nvPr/>
        </p:nvSpPr>
        <p:spPr>
          <a:xfrm>
            <a:off x="4770181" y="163821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LLMEngine</a:t>
            </a:r>
            <a:endParaRPr sz="2000">
              <a:latin typeface="Consolas"/>
              <a:ea typeface="Consolas"/>
              <a:cs typeface="Consolas"/>
              <a:sym typeface="Consolas"/>
            </a:endParaRPr>
          </a:p>
          <a:p>
            <a:pPr algn="ctr"/>
            <a:r>
              <a:rPr lang="en" sz="1050">
                <a:latin typeface="Consolas"/>
                <a:ea typeface="Consolas"/>
                <a:cs typeface="Consolas"/>
                <a:sym typeface="Consolas"/>
              </a:rPr>
              <a:t>vllm/engine/llm_engine.py</a:t>
            </a:r>
            <a:endParaRPr sz="1050">
              <a:latin typeface="Consolas"/>
              <a:ea typeface="Consolas"/>
              <a:cs typeface="Consolas"/>
              <a:sym typeface="Consolas"/>
            </a:endParaRPr>
          </a:p>
        </p:txBody>
      </p:sp>
      <p:sp>
        <p:nvSpPr>
          <p:cNvPr id="355" name="Google Shape;355;p34"/>
          <p:cNvSpPr/>
          <p:nvPr/>
        </p:nvSpPr>
        <p:spPr>
          <a:xfrm>
            <a:off x="2237081" y="2907533"/>
            <a:ext cx="2656400" cy="828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Scheduler</a:t>
            </a:r>
            <a:endParaRPr sz="2000">
              <a:latin typeface="Consolas"/>
              <a:ea typeface="Consolas"/>
              <a:cs typeface="Consolas"/>
              <a:sym typeface="Consolas"/>
            </a:endParaRPr>
          </a:p>
          <a:p>
            <a:pPr algn="ctr"/>
            <a:r>
              <a:rPr lang="en" sz="1050">
                <a:latin typeface="Consolas"/>
                <a:ea typeface="Consolas"/>
                <a:cs typeface="Consolas"/>
                <a:sym typeface="Consolas"/>
              </a:rPr>
              <a:t>vllm/core/scheduler.py</a:t>
            </a:r>
            <a:endParaRPr sz="1050">
              <a:latin typeface="Consolas"/>
              <a:ea typeface="Consolas"/>
              <a:cs typeface="Consolas"/>
              <a:sym typeface="Consolas"/>
            </a:endParaRPr>
          </a:p>
        </p:txBody>
      </p:sp>
      <p:sp>
        <p:nvSpPr>
          <p:cNvPr id="356" name="Google Shape;356;p34"/>
          <p:cNvSpPr/>
          <p:nvPr/>
        </p:nvSpPr>
        <p:spPr>
          <a:xfrm>
            <a:off x="2237081" y="3999733"/>
            <a:ext cx="2656400" cy="828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BlockSpaceManager</a:t>
            </a:r>
            <a:endParaRPr sz="2000">
              <a:latin typeface="Consolas"/>
              <a:ea typeface="Consolas"/>
              <a:cs typeface="Consolas"/>
              <a:sym typeface="Consolas"/>
            </a:endParaRPr>
          </a:p>
          <a:p>
            <a:pPr algn="ctr"/>
            <a:r>
              <a:rPr lang="en" sz="1050">
                <a:latin typeface="Consolas"/>
                <a:ea typeface="Consolas"/>
                <a:cs typeface="Consolas"/>
                <a:sym typeface="Consolas"/>
              </a:rPr>
              <a:t>vllm/core/block_manager.py</a:t>
            </a:r>
            <a:endParaRPr sz="1050">
              <a:latin typeface="Consolas"/>
              <a:ea typeface="Consolas"/>
              <a:cs typeface="Consolas"/>
              <a:sym typeface="Consolas"/>
            </a:endParaRPr>
          </a:p>
        </p:txBody>
      </p:sp>
      <p:cxnSp>
        <p:nvCxnSpPr>
          <p:cNvPr id="357" name="Google Shape;357;p34"/>
          <p:cNvCxnSpPr>
            <a:stCxn id="355" idx="2"/>
            <a:endCxn id="356" idx="0"/>
          </p:cNvCxnSpPr>
          <p:nvPr/>
        </p:nvCxnSpPr>
        <p:spPr>
          <a:xfrm rot="-5400000" flipH="1">
            <a:off x="3433681" y="3867533"/>
            <a:ext cx="264000" cy="800"/>
          </a:xfrm>
          <a:prstGeom prst="bentConnector3">
            <a:avLst>
              <a:gd name="adj1" fmla="val 49962"/>
            </a:avLst>
          </a:prstGeom>
          <a:noFill/>
          <a:ln w="9525" cap="flat" cmpd="sng">
            <a:solidFill>
              <a:schemeClr val="dk2"/>
            </a:solidFill>
            <a:prstDash val="solid"/>
            <a:round/>
            <a:headEnd type="none" w="med" len="med"/>
            <a:tailEnd type="none" w="med" len="med"/>
          </a:ln>
        </p:spPr>
      </p:cxnSp>
      <p:sp>
        <p:nvSpPr>
          <p:cNvPr id="358" name="Google Shape;358;p34"/>
          <p:cNvSpPr/>
          <p:nvPr/>
        </p:nvSpPr>
        <p:spPr>
          <a:xfrm>
            <a:off x="7608081" y="2907533"/>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Worker</a:t>
            </a:r>
            <a:endParaRPr sz="2000">
              <a:latin typeface="Consolas"/>
              <a:ea typeface="Consolas"/>
              <a:cs typeface="Consolas"/>
              <a:sym typeface="Consolas"/>
            </a:endParaRPr>
          </a:p>
          <a:p>
            <a:pPr algn="ctr"/>
            <a:r>
              <a:rPr lang="en" sz="1050">
                <a:latin typeface="Consolas"/>
                <a:ea typeface="Consolas"/>
                <a:cs typeface="Consolas"/>
                <a:sym typeface="Consolas"/>
              </a:rPr>
              <a:t>vllm/worker/worker.py</a:t>
            </a:r>
            <a:endParaRPr sz="1050">
              <a:latin typeface="Consolas"/>
              <a:ea typeface="Consolas"/>
              <a:cs typeface="Consolas"/>
              <a:sym typeface="Consolas"/>
            </a:endParaRPr>
          </a:p>
        </p:txBody>
      </p:sp>
      <p:sp>
        <p:nvSpPr>
          <p:cNvPr id="359" name="Google Shape;359;p34"/>
          <p:cNvSpPr txBox="1"/>
          <p:nvPr/>
        </p:nvSpPr>
        <p:spPr>
          <a:xfrm>
            <a:off x="10366016" y="2986133"/>
            <a:ext cx="765600" cy="671200"/>
          </a:xfrm>
          <a:prstGeom prst="rect">
            <a:avLst/>
          </a:prstGeom>
          <a:noFill/>
          <a:ln>
            <a:noFill/>
          </a:ln>
        </p:spPr>
        <p:txBody>
          <a:bodyPr spcFirstLastPara="1" wrap="square" lIns="121900" tIns="121900" rIns="121900" bIns="121900" anchor="t" anchorCtr="0">
            <a:noAutofit/>
          </a:bodyPr>
          <a:lstStyle/>
          <a:p>
            <a:r>
              <a:rPr lang="en" sz="2000">
                <a:solidFill>
                  <a:schemeClr val="dk1"/>
                </a:solidFill>
                <a:latin typeface="Lexend"/>
                <a:ea typeface="Lexend"/>
                <a:cs typeface="Lexend"/>
                <a:sym typeface="Lexend"/>
              </a:rPr>
              <a:t>× </a:t>
            </a:r>
            <a:r>
              <a:rPr lang="en" sz="2000">
                <a:latin typeface="Lexend"/>
                <a:ea typeface="Lexend"/>
                <a:cs typeface="Lexend"/>
                <a:sym typeface="Lexend"/>
              </a:rPr>
              <a:t>N</a:t>
            </a:r>
            <a:endParaRPr sz="2000">
              <a:latin typeface="Lexend"/>
              <a:ea typeface="Lexend"/>
              <a:cs typeface="Lexend"/>
              <a:sym typeface="Lexend"/>
            </a:endParaRPr>
          </a:p>
        </p:txBody>
      </p:sp>
      <p:sp>
        <p:nvSpPr>
          <p:cNvPr id="360" name="Google Shape;360;p34"/>
          <p:cNvSpPr/>
          <p:nvPr/>
        </p:nvSpPr>
        <p:spPr>
          <a:xfrm>
            <a:off x="7608081" y="4078333"/>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CacheEngine</a:t>
            </a:r>
            <a:endParaRPr sz="2000">
              <a:latin typeface="Consolas"/>
              <a:ea typeface="Consolas"/>
              <a:cs typeface="Consolas"/>
              <a:sym typeface="Consolas"/>
            </a:endParaRPr>
          </a:p>
          <a:p>
            <a:pPr algn="ctr"/>
            <a:r>
              <a:rPr lang="en" sz="1050">
                <a:latin typeface="Consolas"/>
                <a:ea typeface="Consolas"/>
                <a:cs typeface="Consolas"/>
                <a:sym typeface="Consolas"/>
              </a:rPr>
              <a:t>vllm/worker/cache_engine.py</a:t>
            </a:r>
            <a:endParaRPr sz="1050">
              <a:latin typeface="Consolas"/>
              <a:ea typeface="Consolas"/>
              <a:cs typeface="Consolas"/>
              <a:sym typeface="Consolas"/>
            </a:endParaRPr>
          </a:p>
        </p:txBody>
      </p:sp>
      <p:cxnSp>
        <p:nvCxnSpPr>
          <p:cNvPr id="361" name="Google Shape;361;p34"/>
          <p:cNvCxnSpPr>
            <a:stCxn id="358" idx="2"/>
            <a:endCxn id="360" idx="0"/>
          </p:cNvCxnSpPr>
          <p:nvPr/>
        </p:nvCxnSpPr>
        <p:spPr>
          <a:xfrm rot="-5400000" flipH="1">
            <a:off x="8765481" y="3906733"/>
            <a:ext cx="342400" cy="8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62" name="Google Shape;362;p34"/>
          <p:cNvCxnSpPr>
            <a:stCxn id="354" idx="2"/>
            <a:endCxn id="355" idx="0"/>
          </p:cNvCxnSpPr>
          <p:nvPr/>
        </p:nvCxnSpPr>
        <p:spPr>
          <a:xfrm rot="5400000">
            <a:off x="4611381" y="1420417"/>
            <a:ext cx="440800" cy="253320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363" name="Google Shape;363;p34"/>
          <p:cNvCxnSpPr>
            <a:stCxn id="354" idx="2"/>
            <a:endCxn id="358" idx="0"/>
          </p:cNvCxnSpPr>
          <p:nvPr/>
        </p:nvCxnSpPr>
        <p:spPr>
          <a:xfrm rot="-5400000" flipH="1">
            <a:off x="7296981" y="1268017"/>
            <a:ext cx="440800" cy="2838000"/>
          </a:xfrm>
          <a:prstGeom prst="bentConnector3">
            <a:avLst>
              <a:gd name="adj1" fmla="val 50013"/>
            </a:avLst>
          </a:prstGeom>
          <a:noFill/>
          <a:ln w="9525" cap="flat" cmpd="sng">
            <a:solidFill>
              <a:schemeClr val="dk2"/>
            </a:solidFill>
            <a:prstDash val="solid"/>
            <a:round/>
            <a:headEnd type="none" w="med" len="med"/>
            <a:tailEnd type="none" w="med" len="med"/>
          </a:ln>
        </p:spPr>
      </p:cxnSp>
      <p:sp>
        <p:nvSpPr>
          <p:cNvPr id="364" name="Google Shape;364;p34"/>
          <p:cNvSpPr txBox="1"/>
          <p:nvPr/>
        </p:nvSpPr>
        <p:spPr>
          <a:xfrm rot="-2700000">
            <a:off x="21794" y="4252470"/>
            <a:ext cx="2146211" cy="861734"/>
          </a:xfrm>
          <a:prstGeom prst="rect">
            <a:avLst/>
          </a:prstGeom>
          <a:noFill/>
          <a:ln>
            <a:noFill/>
          </a:ln>
        </p:spPr>
        <p:txBody>
          <a:bodyPr spcFirstLastPara="1" wrap="square" lIns="121900" tIns="121900" rIns="121900" bIns="121900" anchor="t" anchorCtr="0">
            <a:spAutoFit/>
          </a:bodyPr>
          <a:lstStyle/>
          <a:p>
            <a:r>
              <a:rPr lang="en" sz="2000">
                <a:solidFill>
                  <a:srgbClr val="4A86E8"/>
                </a:solidFill>
                <a:latin typeface="Lexend"/>
                <a:ea typeface="Lexend"/>
                <a:cs typeface="Lexend"/>
                <a:sym typeface="Lexend"/>
              </a:rPr>
              <a:t>#GPU KV blocks</a:t>
            </a:r>
            <a:endParaRPr sz="2000"/>
          </a:p>
        </p:txBody>
      </p:sp>
      <p:sp>
        <p:nvSpPr>
          <p:cNvPr id="365" name="Google Shape;365;p34"/>
          <p:cNvSpPr/>
          <p:nvPr/>
        </p:nvSpPr>
        <p:spPr>
          <a:xfrm>
            <a:off x="1937865" y="5140833"/>
            <a:ext cx="3255600" cy="6712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Consolas"/>
                <a:ea typeface="Consolas"/>
                <a:cs typeface="Consolas"/>
                <a:sym typeface="Consolas"/>
              </a:rPr>
              <a:t>BlockAllocator (GPU/CPU)</a:t>
            </a:r>
            <a:endParaRPr sz="1600">
              <a:latin typeface="Consolas"/>
              <a:ea typeface="Consolas"/>
              <a:cs typeface="Consolas"/>
              <a:sym typeface="Consolas"/>
            </a:endParaRPr>
          </a:p>
          <a:p>
            <a:pPr algn="ctr"/>
            <a:r>
              <a:rPr lang="en" sz="900">
                <a:latin typeface="Consolas"/>
                <a:ea typeface="Consolas"/>
                <a:cs typeface="Consolas"/>
                <a:sym typeface="Consolas"/>
              </a:rPr>
              <a:t>vllm/core/block_manager.py</a:t>
            </a:r>
            <a:endParaRPr sz="900">
              <a:latin typeface="Consolas"/>
              <a:ea typeface="Consolas"/>
              <a:cs typeface="Consolas"/>
              <a:sym typeface="Consolas"/>
            </a:endParaRPr>
          </a:p>
        </p:txBody>
      </p:sp>
      <p:cxnSp>
        <p:nvCxnSpPr>
          <p:cNvPr id="366" name="Google Shape;366;p34"/>
          <p:cNvCxnSpPr>
            <a:stCxn id="356" idx="2"/>
            <a:endCxn id="365" idx="0"/>
          </p:cNvCxnSpPr>
          <p:nvPr/>
        </p:nvCxnSpPr>
        <p:spPr>
          <a:xfrm rot="-5400000" flipH="1">
            <a:off x="3409281" y="4984133"/>
            <a:ext cx="312800" cy="8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367" name="Google Shape;367;p34"/>
          <p:cNvCxnSpPr>
            <a:stCxn id="364" idx="2"/>
            <a:endCxn id="365" idx="1"/>
          </p:cNvCxnSpPr>
          <p:nvPr/>
        </p:nvCxnSpPr>
        <p:spPr>
          <a:xfrm rot="16200000" flipH="1">
            <a:off x="1424504" y="4963071"/>
            <a:ext cx="488427" cy="538296"/>
          </a:xfrm>
          <a:prstGeom prst="bentConnector2">
            <a:avLst/>
          </a:prstGeom>
          <a:noFill/>
          <a:ln w="9525" cap="flat" cmpd="sng">
            <a:solidFill>
              <a:schemeClr val="dk2"/>
            </a:solidFill>
            <a:prstDash val="solid"/>
            <a:round/>
            <a:headEnd type="none" w="med" len="med"/>
            <a:tailEnd type="triangle" w="med" len="med"/>
          </a:ln>
        </p:spPr>
      </p:cxnSp>
      <p:sp>
        <p:nvSpPr>
          <p:cNvPr id="368" name="Google Shape;368;p34"/>
          <p:cNvSpPr txBox="1"/>
          <p:nvPr/>
        </p:nvSpPr>
        <p:spPr>
          <a:xfrm rot="-2700000">
            <a:off x="5177661" y="3426270"/>
            <a:ext cx="2146211" cy="861734"/>
          </a:xfrm>
          <a:prstGeom prst="rect">
            <a:avLst/>
          </a:prstGeom>
          <a:noFill/>
          <a:ln>
            <a:noFill/>
          </a:ln>
        </p:spPr>
        <p:txBody>
          <a:bodyPr spcFirstLastPara="1" wrap="square" lIns="121900" tIns="121900" rIns="121900" bIns="121900" anchor="t" anchorCtr="0">
            <a:spAutoFit/>
          </a:bodyPr>
          <a:lstStyle/>
          <a:p>
            <a:r>
              <a:rPr lang="en" sz="2000">
                <a:solidFill>
                  <a:srgbClr val="4A86E8"/>
                </a:solidFill>
                <a:latin typeface="Lexend"/>
                <a:ea typeface="Lexend"/>
                <a:cs typeface="Lexend"/>
                <a:sym typeface="Lexend"/>
              </a:rPr>
              <a:t>#GPU KV blocks</a:t>
            </a:r>
            <a:endParaRPr sz="2000"/>
          </a:p>
        </p:txBody>
      </p:sp>
      <p:cxnSp>
        <p:nvCxnSpPr>
          <p:cNvPr id="369" name="Google Shape;369;p34"/>
          <p:cNvCxnSpPr>
            <a:stCxn id="368" idx="2"/>
            <a:endCxn id="360" idx="1"/>
          </p:cNvCxnSpPr>
          <p:nvPr/>
        </p:nvCxnSpPr>
        <p:spPr>
          <a:xfrm rot="16200000" flipH="1">
            <a:off x="6955695" y="3761546"/>
            <a:ext cx="252127" cy="1052645"/>
          </a:xfrm>
          <a:prstGeom prst="bentConnector2">
            <a:avLst/>
          </a:prstGeom>
          <a:noFill/>
          <a:ln w="9525" cap="flat" cmpd="sng">
            <a:solidFill>
              <a:schemeClr val="dk2"/>
            </a:solidFill>
            <a:prstDash val="solid"/>
            <a:round/>
            <a:headEnd type="none" w="med" len="med"/>
            <a:tailEnd type="triangle" w="med" len="med"/>
          </a:ln>
        </p:spPr>
      </p:cxnSp>
      <p:pic>
        <p:nvPicPr>
          <p:cNvPr id="370" name="Google Shape;370;p34"/>
          <p:cNvPicPr preferRelativeResize="0"/>
          <p:nvPr/>
        </p:nvPicPr>
        <p:blipFill>
          <a:blip r:embed="rId3">
            <a:alphaModFix/>
          </a:blip>
          <a:stretch>
            <a:fillRect/>
          </a:stretch>
        </p:blipFill>
        <p:spPr>
          <a:xfrm>
            <a:off x="1990448" y="6016099"/>
            <a:ext cx="514800" cy="514800"/>
          </a:xfrm>
          <a:prstGeom prst="rect">
            <a:avLst/>
          </a:prstGeom>
          <a:noFill/>
          <a:ln>
            <a:noFill/>
          </a:ln>
        </p:spPr>
      </p:pic>
      <p:sp>
        <p:nvSpPr>
          <p:cNvPr id="371" name="Google Shape;371;p34"/>
          <p:cNvSpPr txBox="1"/>
          <p:nvPr/>
        </p:nvSpPr>
        <p:spPr>
          <a:xfrm>
            <a:off x="2554314" y="6006700"/>
            <a:ext cx="2580000" cy="861734"/>
          </a:xfrm>
          <a:prstGeom prst="rect">
            <a:avLst/>
          </a:prstGeom>
          <a:noFill/>
          <a:ln>
            <a:noFill/>
          </a:ln>
        </p:spPr>
        <p:txBody>
          <a:bodyPr spcFirstLastPara="1" wrap="square" lIns="121900" tIns="121900" rIns="121900" bIns="121900" anchor="t" anchorCtr="0">
            <a:spAutoFit/>
          </a:bodyPr>
          <a:lstStyle/>
          <a:p>
            <a:r>
              <a:rPr lang="en" sz="2000" dirty="0">
                <a:latin typeface="Lexend"/>
                <a:ea typeface="Lexend"/>
                <a:cs typeface="Lexend"/>
                <a:sym typeface="Lexend"/>
              </a:rPr>
              <a:t>Initialize block table</a:t>
            </a:r>
            <a:endParaRPr sz="2000" dirty="0">
              <a:latin typeface="Lexend"/>
              <a:ea typeface="Lexend"/>
              <a:cs typeface="Lexend"/>
              <a:sym typeface="Lexend"/>
            </a:endParaRPr>
          </a:p>
        </p:txBody>
      </p:sp>
      <p:sp>
        <p:nvSpPr>
          <p:cNvPr id="372" name="Google Shape;372;p34"/>
          <p:cNvSpPr txBox="1"/>
          <p:nvPr/>
        </p:nvSpPr>
        <p:spPr>
          <a:xfrm>
            <a:off x="7516400" y="5081573"/>
            <a:ext cx="3508800" cy="861734"/>
          </a:xfrm>
          <a:prstGeom prst="rect">
            <a:avLst/>
          </a:prstGeom>
          <a:noFill/>
          <a:ln>
            <a:noFill/>
          </a:ln>
        </p:spPr>
        <p:txBody>
          <a:bodyPr spcFirstLastPara="1" wrap="square" lIns="121900" tIns="121900" rIns="121900" bIns="121900" anchor="t" anchorCtr="0">
            <a:spAutoFit/>
          </a:bodyPr>
          <a:lstStyle/>
          <a:p>
            <a:r>
              <a:rPr lang="en" sz="2000">
                <a:latin typeface="Lexend"/>
                <a:ea typeface="Lexend"/>
                <a:cs typeface="Lexend"/>
                <a:sym typeface="Lexend"/>
              </a:rPr>
              <a:t>Allocate KV cache memory</a:t>
            </a:r>
            <a:endParaRPr sz="2000">
              <a:latin typeface="Lexend"/>
              <a:ea typeface="Lexend"/>
              <a:cs typeface="Lexend"/>
              <a:sym typeface="Lexend"/>
            </a:endParaRPr>
          </a:p>
        </p:txBody>
      </p:sp>
      <p:pic>
        <p:nvPicPr>
          <p:cNvPr id="373" name="Google Shape;373;p34"/>
          <p:cNvPicPr preferRelativeResize="0"/>
          <p:nvPr/>
        </p:nvPicPr>
        <p:blipFill>
          <a:blip r:embed="rId4">
            <a:alphaModFix/>
          </a:blip>
          <a:stretch>
            <a:fillRect/>
          </a:stretch>
        </p:blipFill>
        <p:spPr>
          <a:xfrm>
            <a:off x="6879266" y="4871937"/>
            <a:ext cx="828400" cy="8284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4"/>
          <p:cNvSpPr txBox="1">
            <a:spLocks noGrp="1"/>
          </p:cNvSpPr>
          <p:nvPr>
            <p:ph type="title"/>
          </p:nvPr>
        </p:nvSpPr>
        <p:spPr/>
        <p:txBody>
          <a:bodyPr spcFirstLastPara="1" wrap="square" lIns="121900" tIns="121900" rIns="121900" bIns="121900" anchor="t" anchorCtr="0">
            <a:normAutofit fontScale="90000"/>
          </a:bodyPr>
          <a:lstStyle/>
          <a:p>
            <a:r>
              <a:rPr lang="en" dirty="0"/>
              <a:t>Before serving requests</a:t>
            </a:r>
            <a:r>
              <a:rPr lang="zh-CN" altLang="en-US" dirty="0"/>
              <a:t> </a:t>
            </a:r>
            <a:r>
              <a:rPr lang="en" dirty="0"/>
              <a:t>3. Pre-allocate KV Blocks</a:t>
            </a:r>
          </a:p>
        </p:txBody>
      </p:sp>
      <p:sp>
        <p:nvSpPr>
          <p:cNvPr id="354" name="Google Shape;354;p34"/>
          <p:cNvSpPr/>
          <p:nvPr/>
        </p:nvSpPr>
        <p:spPr>
          <a:xfrm>
            <a:off x="4770181" y="163821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LLMEngine</a:t>
            </a:r>
            <a:endParaRPr sz="2000">
              <a:latin typeface="Consolas"/>
              <a:ea typeface="Consolas"/>
              <a:cs typeface="Consolas"/>
              <a:sym typeface="Consolas"/>
            </a:endParaRPr>
          </a:p>
          <a:p>
            <a:pPr algn="ctr"/>
            <a:r>
              <a:rPr lang="en" sz="1050">
                <a:latin typeface="Consolas"/>
                <a:ea typeface="Consolas"/>
                <a:cs typeface="Consolas"/>
                <a:sym typeface="Consolas"/>
              </a:rPr>
              <a:t>vllm/engine/llm_engine.py</a:t>
            </a:r>
            <a:endParaRPr sz="1050">
              <a:latin typeface="Consolas"/>
              <a:ea typeface="Consolas"/>
              <a:cs typeface="Consolas"/>
              <a:sym typeface="Consolas"/>
            </a:endParaRPr>
          </a:p>
        </p:txBody>
      </p:sp>
      <p:sp>
        <p:nvSpPr>
          <p:cNvPr id="355" name="Google Shape;355;p34"/>
          <p:cNvSpPr/>
          <p:nvPr/>
        </p:nvSpPr>
        <p:spPr>
          <a:xfrm>
            <a:off x="2237081" y="2907533"/>
            <a:ext cx="2656400" cy="828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Scheduler</a:t>
            </a:r>
            <a:endParaRPr sz="2000">
              <a:latin typeface="Consolas"/>
              <a:ea typeface="Consolas"/>
              <a:cs typeface="Consolas"/>
              <a:sym typeface="Consolas"/>
            </a:endParaRPr>
          </a:p>
          <a:p>
            <a:pPr algn="ctr"/>
            <a:r>
              <a:rPr lang="en" sz="1050">
                <a:latin typeface="Consolas"/>
                <a:ea typeface="Consolas"/>
                <a:cs typeface="Consolas"/>
                <a:sym typeface="Consolas"/>
              </a:rPr>
              <a:t>vllm/core/scheduler.py</a:t>
            </a:r>
            <a:endParaRPr sz="1050">
              <a:latin typeface="Consolas"/>
              <a:ea typeface="Consolas"/>
              <a:cs typeface="Consolas"/>
              <a:sym typeface="Consolas"/>
            </a:endParaRPr>
          </a:p>
        </p:txBody>
      </p:sp>
      <p:sp>
        <p:nvSpPr>
          <p:cNvPr id="356" name="Google Shape;356;p34"/>
          <p:cNvSpPr/>
          <p:nvPr/>
        </p:nvSpPr>
        <p:spPr>
          <a:xfrm>
            <a:off x="2237081" y="3999733"/>
            <a:ext cx="2656400" cy="828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BlockSpaceManager</a:t>
            </a:r>
            <a:endParaRPr sz="2000">
              <a:latin typeface="Consolas"/>
              <a:ea typeface="Consolas"/>
              <a:cs typeface="Consolas"/>
              <a:sym typeface="Consolas"/>
            </a:endParaRPr>
          </a:p>
          <a:p>
            <a:pPr algn="ctr"/>
            <a:r>
              <a:rPr lang="en" sz="1050">
                <a:latin typeface="Consolas"/>
                <a:ea typeface="Consolas"/>
                <a:cs typeface="Consolas"/>
                <a:sym typeface="Consolas"/>
              </a:rPr>
              <a:t>vllm/core/block_manager.py</a:t>
            </a:r>
            <a:endParaRPr sz="1050">
              <a:latin typeface="Consolas"/>
              <a:ea typeface="Consolas"/>
              <a:cs typeface="Consolas"/>
              <a:sym typeface="Consolas"/>
            </a:endParaRPr>
          </a:p>
        </p:txBody>
      </p:sp>
      <p:cxnSp>
        <p:nvCxnSpPr>
          <p:cNvPr id="357" name="Google Shape;357;p34"/>
          <p:cNvCxnSpPr>
            <a:stCxn id="355" idx="2"/>
            <a:endCxn id="356" idx="0"/>
          </p:cNvCxnSpPr>
          <p:nvPr/>
        </p:nvCxnSpPr>
        <p:spPr>
          <a:xfrm rot="-5400000" flipH="1">
            <a:off x="3433681" y="3867533"/>
            <a:ext cx="264000" cy="800"/>
          </a:xfrm>
          <a:prstGeom prst="bentConnector3">
            <a:avLst>
              <a:gd name="adj1" fmla="val 49962"/>
            </a:avLst>
          </a:prstGeom>
          <a:noFill/>
          <a:ln w="9525" cap="flat" cmpd="sng">
            <a:solidFill>
              <a:schemeClr val="dk2"/>
            </a:solidFill>
            <a:prstDash val="solid"/>
            <a:round/>
            <a:headEnd type="none" w="med" len="med"/>
            <a:tailEnd type="none" w="med" len="med"/>
          </a:ln>
        </p:spPr>
      </p:cxnSp>
      <p:sp>
        <p:nvSpPr>
          <p:cNvPr id="358" name="Google Shape;358;p34"/>
          <p:cNvSpPr/>
          <p:nvPr/>
        </p:nvSpPr>
        <p:spPr>
          <a:xfrm>
            <a:off x="7608081" y="2907533"/>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Worker</a:t>
            </a:r>
            <a:endParaRPr sz="2000">
              <a:latin typeface="Consolas"/>
              <a:ea typeface="Consolas"/>
              <a:cs typeface="Consolas"/>
              <a:sym typeface="Consolas"/>
            </a:endParaRPr>
          </a:p>
          <a:p>
            <a:pPr algn="ctr"/>
            <a:r>
              <a:rPr lang="en" sz="1050">
                <a:latin typeface="Consolas"/>
                <a:ea typeface="Consolas"/>
                <a:cs typeface="Consolas"/>
                <a:sym typeface="Consolas"/>
              </a:rPr>
              <a:t>vllm/worker/worker.py</a:t>
            </a:r>
            <a:endParaRPr sz="1050">
              <a:latin typeface="Consolas"/>
              <a:ea typeface="Consolas"/>
              <a:cs typeface="Consolas"/>
              <a:sym typeface="Consolas"/>
            </a:endParaRPr>
          </a:p>
        </p:txBody>
      </p:sp>
      <p:sp>
        <p:nvSpPr>
          <p:cNvPr id="359" name="Google Shape;359;p34"/>
          <p:cNvSpPr txBox="1"/>
          <p:nvPr/>
        </p:nvSpPr>
        <p:spPr>
          <a:xfrm>
            <a:off x="10366016" y="2986133"/>
            <a:ext cx="765600" cy="671200"/>
          </a:xfrm>
          <a:prstGeom prst="rect">
            <a:avLst/>
          </a:prstGeom>
          <a:noFill/>
          <a:ln>
            <a:noFill/>
          </a:ln>
        </p:spPr>
        <p:txBody>
          <a:bodyPr spcFirstLastPara="1" wrap="square" lIns="121900" tIns="121900" rIns="121900" bIns="121900" anchor="t" anchorCtr="0">
            <a:noAutofit/>
          </a:bodyPr>
          <a:lstStyle/>
          <a:p>
            <a:r>
              <a:rPr lang="en" sz="2000">
                <a:solidFill>
                  <a:schemeClr val="dk1"/>
                </a:solidFill>
                <a:latin typeface="Lexend"/>
                <a:ea typeface="Lexend"/>
                <a:cs typeface="Lexend"/>
                <a:sym typeface="Lexend"/>
              </a:rPr>
              <a:t>× </a:t>
            </a:r>
            <a:r>
              <a:rPr lang="en" sz="2000">
                <a:latin typeface="Lexend"/>
                <a:ea typeface="Lexend"/>
                <a:cs typeface="Lexend"/>
                <a:sym typeface="Lexend"/>
              </a:rPr>
              <a:t>N</a:t>
            </a:r>
            <a:endParaRPr sz="2000">
              <a:latin typeface="Lexend"/>
              <a:ea typeface="Lexend"/>
              <a:cs typeface="Lexend"/>
              <a:sym typeface="Lexend"/>
            </a:endParaRPr>
          </a:p>
        </p:txBody>
      </p:sp>
      <p:sp>
        <p:nvSpPr>
          <p:cNvPr id="360" name="Google Shape;360;p34"/>
          <p:cNvSpPr/>
          <p:nvPr/>
        </p:nvSpPr>
        <p:spPr>
          <a:xfrm>
            <a:off x="7608081" y="4078333"/>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a:latin typeface="Consolas"/>
                <a:ea typeface="Consolas"/>
                <a:cs typeface="Consolas"/>
                <a:sym typeface="Consolas"/>
              </a:rPr>
              <a:t>CacheEngine</a:t>
            </a:r>
            <a:endParaRPr sz="2000">
              <a:latin typeface="Consolas"/>
              <a:ea typeface="Consolas"/>
              <a:cs typeface="Consolas"/>
              <a:sym typeface="Consolas"/>
            </a:endParaRPr>
          </a:p>
          <a:p>
            <a:pPr algn="ctr"/>
            <a:r>
              <a:rPr lang="en" sz="1050">
                <a:latin typeface="Consolas"/>
                <a:ea typeface="Consolas"/>
                <a:cs typeface="Consolas"/>
                <a:sym typeface="Consolas"/>
              </a:rPr>
              <a:t>vllm/worker/cache_engine.py</a:t>
            </a:r>
            <a:endParaRPr sz="1050">
              <a:latin typeface="Consolas"/>
              <a:ea typeface="Consolas"/>
              <a:cs typeface="Consolas"/>
              <a:sym typeface="Consolas"/>
            </a:endParaRPr>
          </a:p>
        </p:txBody>
      </p:sp>
      <p:cxnSp>
        <p:nvCxnSpPr>
          <p:cNvPr id="361" name="Google Shape;361;p34"/>
          <p:cNvCxnSpPr>
            <a:stCxn id="358" idx="2"/>
            <a:endCxn id="360" idx="0"/>
          </p:cNvCxnSpPr>
          <p:nvPr/>
        </p:nvCxnSpPr>
        <p:spPr>
          <a:xfrm rot="-5400000" flipH="1">
            <a:off x="8765481" y="3906733"/>
            <a:ext cx="342400" cy="8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362" name="Google Shape;362;p34"/>
          <p:cNvCxnSpPr>
            <a:stCxn id="354" idx="2"/>
            <a:endCxn id="355" idx="0"/>
          </p:cNvCxnSpPr>
          <p:nvPr/>
        </p:nvCxnSpPr>
        <p:spPr>
          <a:xfrm rot="5400000">
            <a:off x="4611381" y="1420417"/>
            <a:ext cx="440800" cy="2533200"/>
          </a:xfrm>
          <a:prstGeom prst="bentConnector3">
            <a:avLst>
              <a:gd name="adj1" fmla="val 50013"/>
            </a:avLst>
          </a:prstGeom>
          <a:noFill/>
          <a:ln w="9525" cap="flat" cmpd="sng">
            <a:solidFill>
              <a:schemeClr val="dk2"/>
            </a:solidFill>
            <a:prstDash val="solid"/>
            <a:round/>
            <a:headEnd type="none" w="med" len="med"/>
            <a:tailEnd type="none" w="med" len="med"/>
          </a:ln>
        </p:spPr>
      </p:cxnSp>
      <p:cxnSp>
        <p:nvCxnSpPr>
          <p:cNvPr id="363" name="Google Shape;363;p34"/>
          <p:cNvCxnSpPr>
            <a:stCxn id="354" idx="2"/>
            <a:endCxn id="358" idx="0"/>
          </p:cNvCxnSpPr>
          <p:nvPr/>
        </p:nvCxnSpPr>
        <p:spPr>
          <a:xfrm rot="-5400000" flipH="1">
            <a:off x="7296981" y="1268017"/>
            <a:ext cx="440800" cy="2838000"/>
          </a:xfrm>
          <a:prstGeom prst="bentConnector3">
            <a:avLst>
              <a:gd name="adj1" fmla="val 50013"/>
            </a:avLst>
          </a:prstGeom>
          <a:noFill/>
          <a:ln w="9525" cap="flat" cmpd="sng">
            <a:solidFill>
              <a:schemeClr val="dk2"/>
            </a:solidFill>
            <a:prstDash val="solid"/>
            <a:round/>
            <a:headEnd type="none" w="med" len="med"/>
            <a:tailEnd type="none" w="med" len="med"/>
          </a:ln>
        </p:spPr>
      </p:cxnSp>
      <p:sp>
        <p:nvSpPr>
          <p:cNvPr id="364" name="Google Shape;364;p34"/>
          <p:cNvSpPr txBox="1"/>
          <p:nvPr/>
        </p:nvSpPr>
        <p:spPr>
          <a:xfrm rot="-2700000">
            <a:off x="21794" y="4252470"/>
            <a:ext cx="2146211" cy="861734"/>
          </a:xfrm>
          <a:prstGeom prst="rect">
            <a:avLst/>
          </a:prstGeom>
          <a:noFill/>
          <a:ln>
            <a:noFill/>
          </a:ln>
        </p:spPr>
        <p:txBody>
          <a:bodyPr spcFirstLastPara="1" wrap="square" lIns="121900" tIns="121900" rIns="121900" bIns="121900" anchor="t" anchorCtr="0">
            <a:spAutoFit/>
          </a:bodyPr>
          <a:lstStyle/>
          <a:p>
            <a:r>
              <a:rPr lang="en" sz="2000">
                <a:solidFill>
                  <a:srgbClr val="4A86E8"/>
                </a:solidFill>
                <a:latin typeface="Lexend"/>
                <a:ea typeface="Lexend"/>
                <a:cs typeface="Lexend"/>
                <a:sym typeface="Lexend"/>
              </a:rPr>
              <a:t>#GPU KV blocks</a:t>
            </a:r>
            <a:endParaRPr sz="2000"/>
          </a:p>
        </p:txBody>
      </p:sp>
      <p:sp>
        <p:nvSpPr>
          <p:cNvPr id="365" name="Google Shape;365;p34"/>
          <p:cNvSpPr/>
          <p:nvPr/>
        </p:nvSpPr>
        <p:spPr>
          <a:xfrm>
            <a:off x="1937865" y="5140833"/>
            <a:ext cx="3255600" cy="6712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Consolas"/>
                <a:ea typeface="Consolas"/>
                <a:cs typeface="Consolas"/>
                <a:sym typeface="Consolas"/>
              </a:rPr>
              <a:t>BlockAllocator (GPU/CPU)</a:t>
            </a:r>
            <a:endParaRPr sz="1600">
              <a:latin typeface="Consolas"/>
              <a:ea typeface="Consolas"/>
              <a:cs typeface="Consolas"/>
              <a:sym typeface="Consolas"/>
            </a:endParaRPr>
          </a:p>
          <a:p>
            <a:pPr algn="ctr"/>
            <a:r>
              <a:rPr lang="en" sz="900">
                <a:latin typeface="Consolas"/>
                <a:ea typeface="Consolas"/>
                <a:cs typeface="Consolas"/>
                <a:sym typeface="Consolas"/>
              </a:rPr>
              <a:t>vllm/core/block_manager.py</a:t>
            </a:r>
            <a:endParaRPr sz="900">
              <a:latin typeface="Consolas"/>
              <a:ea typeface="Consolas"/>
              <a:cs typeface="Consolas"/>
              <a:sym typeface="Consolas"/>
            </a:endParaRPr>
          </a:p>
        </p:txBody>
      </p:sp>
      <p:cxnSp>
        <p:nvCxnSpPr>
          <p:cNvPr id="366" name="Google Shape;366;p34"/>
          <p:cNvCxnSpPr>
            <a:stCxn id="356" idx="2"/>
            <a:endCxn id="365" idx="0"/>
          </p:cNvCxnSpPr>
          <p:nvPr/>
        </p:nvCxnSpPr>
        <p:spPr>
          <a:xfrm rot="-5400000" flipH="1">
            <a:off x="3409281" y="4984133"/>
            <a:ext cx="312800" cy="800"/>
          </a:xfrm>
          <a:prstGeom prst="bentConnector3">
            <a:avLst>
              <a:gd name="adj1" fmla="val 49984"/>
            </a:avLst>
          </a:prstGeom>
          <a:noFill/>
          <a:ln w="9525" cap="flat" cmpd="sng">
            <a:solidFill>
              <a:schemeClr val="dk2"/>
            </a:solidFill>
            <a:prstDash val="solid"/>
            <a:round/>
            <a:headEnd type="none" w="med" len="med"/>
            <a:tailEnd type="none" w="med" len="med"/>
          </a:ln>
        </p:spPr>
      </p:cxnSp>
      <p:cxnSp>
        <p:nvCxnSpPr>
          <p:cNvPr id="367" name="Google Shape;367;p34"/>
          <p:cNvCxnSpPr>
            <a:stCxn id="364" idx="2"/>
            <a:endCxn id="365" idx="1"/>
          </p:cNvCxnSpPr>
          <p:nvPr/>
        </p:nvCxnSpPr>
        <p:spPr>
          <a:xfrm rot="16200000" flipH="1">
            <a:off x="1424504" y="4963071"/>
            <a:ext cx="488427" cy="538296"/>
          </a:xfrm>
          <a:prstGeom prst="bentConnector2">
            <a:avLst/>
          </a:prstGeom>
          <a:noFill/>
          <a:ln w="9525" cap="flat" cmpd="sng">
            <a:solidFill>
              <a:schemeClr val="dk2"/>
            </a:solidFill>
            <a:prstDash val="solid"/>
            <a:round/>
            <a:headEnd type="none" w="med" len="med"/>
            <a:tailEnd type="triangle" w="med" len="med"/>
          </a:ln>
        </p:spPr>
      </p:cxnSp>
      <p:sp>
        <p:nvSpPr>
          <p:cNvPr id="368" name="Google Shape;368;p34"/>
          <p:cNvSpPr txBox="1"/>
          <p:nvPr/>
        </p:nvSpPr>
        <p:spPr>
          <a:xfrm rot="-2700000">
            <a:off x="5177661" y="3426270"/>
            <a:ext cx="2146211" cy="861734"/>
          </a:xfrm>
          <a:prstGeom prst="rect">
            <a:avLst/>
          </a:prstGeom>
          <a:noFill/>
          <a:ln>
            <a:noFill/>
          </a:ln>
        </p:spPr>
        <p:txBody>
          <a:bodyPr spcFirstLastPara="1" wrap="square" lIns="121900" tIns="121900" rIns="121900" bIns="121900" anchor="t" anchorCtr="0">
            <a:spAutoFit/>
          </a:bodyPr>
          <a:lstStyle/>
          <a:p>
            <a:r>
              <a:rPr lang="en" sz="2000">
                <a:solidFill>
                  <a:srgbClr val="4A86E8"/>
                </a:solidFill>
                <a:latin typeface="Lexend"/>
                <a:ea typeface="Lexend"/>
                <a:cs typeface="Lexend"/>
                <a:sym typeface="Lexend"/>
              </a:rPr>
              <a:t>#GPU KV blocks</a:t>
            </a:r>
            <a:endParaRPr sz="2000"/>
          </a:p>
        </p:txBody>
      </p:sp>
      <p:cxnSp>
        <p:nvCxnSpPr>
          <p:cNvPr id="369" name="Google Shape;369;p34"/>
          <p:cNvCxnSpPr>
            <a:stCxn id="368" idx="2"/>
            <a:endCxn id="360" idx="1"/>
          </p:cNvCxnSpPr>
          <p:nvPr/>
        </p:nvCxnSpPr>
        <p:spPr>
          <a:xfrm rot="16200000" flipH="1">
            <a:off x="6955695" y="3761546"/>
            <a:ext cx="252127" cy="1052645"/>
          </a:xfrm>
          <a:prstGeom prst="bentConnector2">
            <a:avLst/>
          </a:prstGeom>
          <a:noFill/>
          <a:ln w="9525" cap="flat" cmpd="sng">
            <a:solidFill>
              <a:schemeClr val="dk2"/>
            </a:solidFill>
            <a:prstDash val="solid"/>
            <a:round/>
            <a:headEnd type="none" w="med" len="med"/>
            <a:tailEnd type="triangle" w="med" len="med"/>
          </a:ln>
        </p:spPr>
      </p:cxnSp>
      <p:pic>
        <p:nvPicPr>
          <p:cNvPr id="370" name="Google Shape;370;p34"/>
          <p:cNvPicPr preferRelativeResize="0"/>
          <p:nvPr/>
        </p:nvPicPr>
        <p:blipFill>
          <a:blip r:embed="rId3">
            <a:alphaModFix/>
          </a:blip>
          <a:stretch>
            <a:fillRect/>
          </a:stretch>
        </p:blipFill>
        <p:spPr>
          <a:xfrm>
            <a:off x="1990448" y="6016099"/>
            <a:ext cx="514800" cy="514800"/>
          </a:xfrm>
          <a:prstGeom prst="rect">
            <a:avLst/>
          </a:prstGeom>
          <a:noFill/>
          <a:ln>
            <a:noFill/>
          </a:ln>
        </p:spPr>
      </p:pic>
      <p:sp>
        <p:nvSpPr>
          <p:cNvPr id="371" name="Google Shape;371;p34"/>
          <p:cNvSpPr txBox="1"/>
          <p:nvPr/>
        </p:nvSpPr>
        <p:spPr>
          <a:xfrm>
            <a:off x="2554314" y="6006700"/>
            <a:ext cx="2580000" cy="861734"/>
          </a:xfrm>
          <a:prstGeom prst="rect">
            <a:avLst/>
          </a:prstGeom>
          <a:noFill/>
          <a:ln>
            <a:noFill/>
          </a:ln>
        </p:spPr>
        <p:txBody>
          <a:bodyPr spcFirstLastPara="1" wrap="square" lIns="121900" tIns="121900" rIns="121900" bIns="121900" anchor="t" anchorCtr="0">
            <a:spAutoFit/>
          </a:bodyPr>
          <a:lstStyle/>
          <a:p>
            <a:r>
              <a:rPr lang="en" sz="2000" dirty="0">
                <a:latin typeface="Lexend"/>
                <a:ea typeface="Lexend"/>
                <a:cs typeface="Lexend"/>
                <a:sym typeface="Lexend"/>
              </a:rPr>
              <a:t>Initialize block table</a:t>
            </a:r>
            <a:endParaRPr sz="2000" dirty="0">
              <a:latin typeface="Lexend"/>
              <a:ea typeface="Lexend"/>
              <a:cs typeface="Lexend"/>
              <a:sym typeface="Lexend"/>
            </a:endParaRPr>
          </a:p>
        </p:txBody>
      </p:sp>
      <p:sp>
        <p:nvSpPr>
          <p:cNvPr id="372" name="Google Shape;372;p34"/>
          <p:cNvSpPr txBox="1"/>
          <p:nvPr/>
        </p:nvSpPr>
        <p:spPr>
          <a:xfrm>
            <a:off x="7516400" y="5081573"/>
            <a:ext cx="3508800" cy="861734"/>
          </a:xfrm>
          <a:prstGeom prst="rect">
            <a:avLst/>
          </a:prstGeom>
          <a:noFill/>
          <a:ln>
            <a:noFill/>
          </a:ln>
        </p:spPr>
        <p:txBody>
          <a:bodyPr spcFirstLastPara="1" wrap="square" lIns="121900" tIns="121900" rIns="121900" bIns="121900" anchor="t" anchorCtr="0">
            <a:spAutoFit/>
          </a:bodyPr>
          <a:lstStyle/>
          <a:p>
            <a:r>
              <a:rPr lang="en" sz="2000">
                <a:latin typeface="Lexend"/>
                <a:ea typeface="Lexend"/>
                <a:cs typeface="Lexend"/>
                <a:sym typeface="Lexend"/>
              </a:rPr>
              <a:t>Allocate KV cache memory</a:t>
            </a:r>
            <a:endParaRPr sz="2000">
              <a:latin typeface="Lexend"/>
              <a:ea typeface="Lexend"/>
              <a:cs typeface="Lexend"/>
              <a:sym typeface="Lexend"/>
            </a:endParaRPr>
          </a:p>
        </p:txBody>
      </p:sp>
      <p:pic>
        <p:nvPicPr>
          <p:cNvPr id="373" name="Google Shape;373;p34"/>
          <p:cNvPicPr preferRelativeResize="0"/>
          <p:nvPr/>
        </p:nvPicPr>
        <p:blipFill>
          <a:blip r:embed="rId4">
            <a:alphaModFix/>
          </a:blip>
          <a:stretch>
            <a:fillRect/>
          </a:stretch>
        </p:blipFill>
        <p:spPr>
          <a:xfrm>
            <a:off x="6879266" y="4871937"/>
            <a:ext cx="828400" cy="828400"/>
          </a:xfrm>
          <a:prstGeom prst="rect">
            <a:avLst/>
          </a:prstGeom>
          <a:noFill/>
          <a:ln>
            <a:noFill/>
          </a:ln>
        </p:spPr>
      </p:pic>
      <p:sp>
        <p:nvSpPr>
          <p:cNvPr id="3" name="文本框 2">
            <a:extLst>
              <a:ext uri="{FF2B5EF4-FFF2-40B4-BE49-F238E27FC236}">
                <a16:creationId xmlns:a16="http://schemas.microsoft.com/office/drawing/2014/main" id="{6A310516-122A-1E00-A4DF-4E24F1D6FD04}"/>
              </a:ext>
            </a:extLst>
          </p:cNvPr>
          <p:cNvSpPr txBox="1"/>
          <p:nvPr/>
        </p:nvSpPr>
        <p:spPr>
          <a:xfrm>
            <a:off x="483476" y="4252069"/>
            <a:ext cx="10887628" cy="2326471"/>
          </a:xfrm>
          <a:prstGeom prst="rect">
            <a:avLst/>
          </a:prstGeom>
          <a:solidFill>
            <a:schemeClr val="bg1"/>
          </a:solidFill>
          <a:ln>
            <a:solidFill>
              <a:schemeClr val="bg1">
                <a:lumMod val="85000"/>
              </a:schemeClr>
            </a:solidFill>
          </a:ln>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zh-CN" altLang="en-US" b="1" kern="0" dirty="0">
                <a:solidFill>
                  <a:srgbClr val="1F2328"/>
                </a:solidFill>
                <a:latin typeface="Lexend" pitchFamily="2" charset="0"/>
                <a:ea typeface="微软雅黑" pitchFamily="34" charset="-122"/>
              </a:rPr>
              <a:t>预分配 </a:t>
            </a:r>
            <a:r>
              <a:rPr lang="en" altLang="zh-CN" b="1" kern="0" dirty="0">
                <a:solidFill>
                  <a:srgbClr val="1F2328"/>
                </a:solidFill>
                <a:latin typeface="Lexend" pitchFamily="2" charset="0"/>
                <a:ea typeface="微软雅黑" pitchFamily="34" charset="-122"/>
              </a:rPr>
              <a:t>KV Cache</a:t>
            </a:r>
            <a:endParaRPr lang="zh-CN" altLang="en-US" b="1" kern="0" dirty="0">
              <a:solidFill>
                <a:srgbClr val="1F2328"/>
              </a:solidFill>
              <a:latin typeface="Lexend" pitchFamily="2" charset="0"/>
              <a:ea typeface="微软雅黑" pitchFamily="34" charset="-122"/>
            </a:endParaRPr>
          </a:p>
          <a:p>
            <a:pPr marL="239106" indent="-239106" defTabSz="1218804" fontAlgn="base" latinLnBrk="1">
              <a:lnSpc>
                <a:spcPct val="150000"/>
              </a:lnSpc>
              <a:spcAft>
                <a:spcPts val="800"/>
              </a:spcAft>
              <a:buClr>
                <a:srgbClr val="92D050"/>
              </a:buClr>
              <a:buFont typeface="Arial" pitchFamily="34" charset="0"/>
              <a:buChar char="•"/>
            </a:pPr>
            <a:r>
              <a:rPr lang="zh-CN" altLang="en-US" kern="0" dirty="0">
                <a:solidFill>
                  <a:srgbClr val="1F2328"/>
                </a:solidFill>
                <a:latin typeface="Lexend" pitchFamily="2" charset="0"/>
                <a:ea typeface="微软雅黑" pitchFamily="34" charset="-122"/>
              </a:rPr>
              <a:t>改过程核心是创建 </a:t>
            </a:r>
            <a:r>
              <a:rPr lang="en" altLang="zh-CN" kern="0" dirty="0">
                <a:solidFill>
                  <a:srgbClr val="1F2328"/>
                </a:solidFill>
                <a:latin typeface="Lexend" pitchFamily="2" charset="0"/>
                <a:ea typeface="微软雅黑" pitchFamily="34" charset="-122"/>
              </a:rPr>
              <a:t>empty tensor</a:t>
            </a:r>
            <a:r>
              <a:rPr lang="zh-CN" altLang="en" kern="0" dirty="0">
                <a:solidFill>
                  <a:srgbClr val="1F2328"/>
                </a:solidFill>
                <a:latin typeface="Lexend" pitchFamily="2" charset="0"/>
                <a:ea typeface="微软雅黑" pitchFamily="34" charset="-122"/>
              </a:rPr>
              <a:t>，</a:t>
            </a:r>
            <a:r>
              <a:rPr lang="zh-CN" altLang="en-US" kern="0" dirty="0">
                <a:solidFill>
                  <a:srgbClr val="1F2328"/>
                </a:solidFill>
                <a:latin typeface="Lexend" pitchFamily="2" charset="0"/>
                <a:ea typeface="微软雅黑" pitchFamily="34" charset="-122"/>
              </a:rPr>
              <a:t>并将它们直接分配到 </a:t>
            </a:r>
            <a:r>
              <a:rPr lang="en" altLang="zh-CN" kern="0" dirty="0">
                <a:solidFill>
                  <a:srgbClr val="1F2328"/>
                </a:solidFill>
                <a:latin typeface="Lexend" pitchFamily="2" charset="0"/>
                <a:ea typeface="微软雅黑" pitchFamily="34" charset="-122"/>
              </a:rPr>
              <a:t>GPU </a:t>
            </a:r>
            <a:r>
              <a:rPr lang="zh-CN" altLang="en-US" kern="0" dirty="0">
                <a:solidFill>
                  <a:srgbClr val="1F2328"/>
                </a:solidFill>
                <a:latin typeface="Lexend" pitchFamily="2" charset="0"/>
                <a:ea typeface="微软雅黑" pitchFamily="34" charset="-122"/>
              </a:rPr>
              <a:t>上，从而锁定显存用于 </a:t>
            </a:r>
            <a:r>
              <a:rPr lang="en" altLang="zh-CN" kern="0" dirty="0">
                <a:solidFill>
                  <a:srgbClr val="1F2328"/>
                </a:solidFill>
                <a:latin typeface="Lexend" pitchFamily="2" charset="0"/>
                <a:ea typeface="微软雅黑" pitchFamily="34" charset="-122"/>
              </a:rPr>
              <a:t>KV cache</a:t>
            </a:r>
            <a:r>
              <a:rPr lang="zh-CN" altLang="en" kern="0" dirty="0">
                <a:solidFill>
                  <a:srgbClr val="1F2328"/>
                </a:solidFill>
                <a:latin typeface="Lexend" pitchFamily="2" charset="0"/>
                <a:ea typeface="微软雅黑" pitchFamily="34" charset="-122"/>
              </a:rPr>
              <a:t>。</a:t>
            </a:r>
            <a:r>
              <a:rPr lang="zh-CN" altLang="en-US" kern="0" dirty="0">
                <a:solidFill>
                  <a:srgbClr val="1F2328"/>
                </a:solidFill>
                <a:latin typeface="Lexend" pitchFamily="2" charset="0"/>
                <a:ea typeface="微软雅黑" pitchFamily="34" charset="-122"/>
              </a:rPr>
              <a:t>这种显存预分配方式能够避免推理过程中频繁动态内存分配，提升系统稳定性和推理效率。</a:t>
            </a:r>
          </a:p>
          <a:p>
            <a:pPr marL="239106" indent="-239106" defTabSz="1218804" fontAlgn="base" latinLnBrk="1">
              <a:lnSpc>
                <a:spcPct val="150000"/>
              </a:lnSpc>
              <a:spcAft>
                <a:spcPts val="800"/>
              </a:spcAft>
              <a:buClr>
                <a:srgbClr val="92D050"/>
              </a:buClr>
              <a:buFont typeface="Arial" pitchFamily="34" charset="0"/>
              <a:buChar char="•"/>
            </a:pPr>
            <a:r>
              <a:rPr lang="zh-CN" altLang="en-US" kern="0" dirty="0">
                <a:solidFill>
                  <a:srgbClr val="1F2328"/>
                </a:solidFill>
                <a:latin typeface="Lexend" pitchFamily="2" charset="0"/>
                <a:ea typeface="微软雅黑" pitchFamily="34" charset="-122"/>
              </a:rPr>
              <a:t>显存占用比单纯加载模型时要多。因为额外显存已经被预先分配给 </a:t>
            </a:r>
            <a:r>
              <a:rPr lang="en" altLang="zh-CN" kern="0" dirty="0">
                <a:solidFill>
                  <a:srgbClr val="1F2328"/>
                </a:solidFill>
                <a:latin typeface="Lexend" pitchFamily="2" charset="0"/>
                <a:ea typeface="微软雅黑" pitchFamily="34" charset="-122"/>
              </a:rPr>
              <a:t>KV cache</a:t>
            </a:r>
            <a:r>
              <a:rPr lang="zh-CN" altLang="en" kern="0" dirty="0">
                <a:solidFill>
                  <a:srgbClr val="1F2328"/>
                </a:solidFill>
                <a:latin typeface="Lexend" pitchFamily="2" charset="0"/>
                <a:ea typeface="微软雅黑" pitchFamily="34" charset="-122"/>
              </a:rPr>
              <a:t>，</a:t>
            </a:r>
            <a:r>
              <a:rPr lang="zh-CN" altLang="en-US" kern="0" dirty="0">
                <a:solidFill>
                  <a:srgbClr val="1F2328"/>
                </a:solidFill>
                <a:latin typeface="Lexend" pitchFamily="2" charset="0"/>
                <a:ea typeface="微软雅黑" pitchFamily="34" charset="-122"/>
              </a:rPr>
              <a:t>确保在推理时不会受到其他任务影响。</a:t>
            </a:r>
          </a:p>
        </p:txBody>
      </p:sp>
    </p:spTree>
    <p:extLst>
      <p:ext uri="{BB962C8B-B14F-4D97-AF65-F5344CB8AC3E}">
        <p14:creationId xmlns:p14="http://schemas.microsoft.com/office/powerpoint/2010/main" val="376051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730058" y="1047026"/>
            <a:ext cx="2736647" cy="2645789"/>
          </a:xfrm>
          <a:prstGeom prst="rect">
            <a:avLst/>
          </a:prstGeom>
          <a:noFill/>
        </p:spPr>
        <p:txBody>
          <a:bodyPr wrap="none" rtlCol="0">
            <a:spAutoFit/>
          </a:bodyPr>
          <a:lstStyle/>
          <a:p>
            <a:pPr algn="ctr"/>
            <a:r>
              <a:rPr kumimoji="1" lang="en-US" altLang="zh-CN" sz="16593"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06</a:t>
            </a:r>
            <a:endParaRPr kumimoji="1" lang="zh-CN" altLang="en-US" sz="16593"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20266" y="2969878"/>
            <a:ext cx="9156233" cy="3354765"/>
          </a:xfrm>
          <a:prstGeom prst="rect">
            <a:avLst/>
          </a:prstGeom>
          <a:noFill/>
        </p:spPr>
        <p:txBody>
          <a:bodyPr wrap="square" rtlCol="0">
            <a:spAutoFit/>
          </a:bodyPr>
          <a:lstStyle/>
          <a:p>
            <a:pPr algn="ctr">
              <a:spcBef>
                <a:spcPts val="1799"/>
              </a:spcBef>
              <a:spcAft>
                <a:spcPts val="600"/>
              </a:spcAft>
            </a:pPr>
            <a:r>
              <a:rPr lang="en" altLang="zh-CN" sz="9600" b="1" dirty="0" err="1">
                <a:solidFill>
                  <a:schemeClr val="bg1"/>
                </a:solidFill>
                <a:latin typeface="Lexend" pitchFamily="2" charset="0"/>
                <a:ea typeface="Microsoft YaHei" panose="020B0503020204020204" pitchFamily="34" charset="-122"/>
                <a:sym typeface="Lexend"/>
              </a:rPr>
              <a:t>vLLM</a:t>
            </a:r>
            <a:r>
              <a:rPr lang="zh-CN" altLang="en-US" sz="9600" b="1" dirty="0">
                <a:solidFill>
                  <a:schemeClr val="bg1"/>
                </a:solidFill>
                <a:latin typeface="Lexend" pitchFamily="2" charset="0"/>
                <a:ea typeface="Microsoft YaHei" panose="020B0503020204020204" pitchFamily="34" charset="-122"/>
                <a:sym typeface="Lexend"/>
              </a:rPr>
              <a:t> </a:t>
            </a:r>
            <a:endParaRPr lang="en-US" altLang="zh-CN" sz="9600" b="1" dirty="0">
              <a:solidFill>
                <a:schemeClr val="bg1"/>
              </a:solidFill>
              <a:latin typeface="Lexend" pitchFamily="2" charset="0"/>
              <a:ea typeface="Microsoft YaHei" panose="020B0503020204020204" pitchFamily="34" charset="-122"/>
              <a:sym typeface="Lexend"/>
            </a:endParaRPr>
          </a:p>
          <a:p>
            <a:pPr algn="ctr">
              <a:spcBef>
                <a:spcPts val="1799"/>
              </a:spcBef>
              <a:spcAft>
                <a:spcPts val="600"/>
              </a:spcAft>
            </a:pPr>
            <a:r>
              <a:rPr lang="zh-CN" altLang="en-US" sz="9600" b="1" dirty="0">
                <a:solidFill>
                  <a:schemeClr val="bg1"/>
                </a:solidFill>
                <a:latin typeface="Lexend" pitchFamily="2" charset="0"/>
                <a:ea typeface="Microsoft YaHei" panose="020B0503020204020204" pitchFamily="34" charset="-122"/>
                <a:sym typeface="Lexend"/>
              </a:rPr>
              <a:t>整体架构总结</a:t>
            </a:r>
            <a:endParaRPr lang="zh-CN" altLang="en-US" sz="9600" b="1" dirty="0">
              <a:solidFill>
                <a:schemeClr val="bg1"/>
              </a:solidFill>
              <a:latin typeface="Lexend" pitchFamily="2" charset="0"/>
              <a:ea typeface="Microsoft YaHei" panose="020B0503020204020204" pitchFamily="34" charset="-122"/>
            </a:endParaRPr>
          </a:p>
        </p:txBody>
      </p:sp>
    </p:spTree>
    <p:extLst>
      <p:ext uri="{BB962C8B-B14F-4D97-AF65-F5344CB8AC3E}">
        <p14:creationId xmlns:p14="http://schemas.microsoft.com/office/powerpoint/2010/main" val="10915922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80" name="Google Shape;480;p39"/>
          <p:cNvSpPr txBox="1"/>
          <p:nvPr/>
        </p:nvSpPr>
        <p:spPr>
          <a:xfrm rot="5400000">
            <a:off x="9759914" y="6257976"/>
            <a:ext cx="924000" cy="523180"/>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sp>
        <p:nvSpPr>
          <p:cNvPr id="4" name="标题 3">
            <a:extLst>
              <a:ext uri="{FF2B5EF4-FFF2-40B4-BE49-F238E27FC236}">
                <a16:creationId xmlns:a16="http://schemas.microsoft.com/office/drawing/2014/main" id="{FEFAD98D-9B0D-DB0A-87C9-D3E7C6C5F547}"/>
              </a:ext>
            </a:extLst>
          </p:cNvPr>
          <p:cNvSpPr>
            <a:spLocks noGrp="1"/>
          </p:cNvSpPr>
          <p:nvPr>
            <p:ph type="title"/>
          </p:nvPr>
        </p:nvSpPr>
        <p:spPr/>
        <p:txBody>
          <a:bodyPr/>
          <a:lstStyle/>
          <a:p>
            <a:r>
              <a:rPr lang="zh-CN" altLang="en-US" dirty="0"/>
              <a:t>请求完成与结果返回</a:t>
            </a:r>
          </a:p>
        </p:txBody>
      </p:sp>
      <p:grpSp>
        <p:nvGrpSpPr>
          <p:cNvPr id="6" name="组合 5">
            <a:extLst>
              <a:ext uri="{FF2B5EF4-FFF2-40B4-BE49-F238E27FC236}">
                <a16:creationId xmlns:a16="http://schemas.microsoft.com/office/drawing/2014/main" id="{D9F883C7-2A24-7602-8076-B661A5463903}"/>
              </a:ext>
            </a:extLst>
          </p:cNvPr>
          <p:cNvGrpSpPr/>
          <p:nvPr/>
        </p:nvGrpSpPr>
        <p:grpSpPr>
          <a:xfrm>
            <a:off x="420414" y="1030013"/>
            <a:ext cx="11046751" cy="5191489"/>
            <a:chOff x="420481" y="340747"/>
            <a:chExt cx="11046684" cy="5880756"/>
          </a:xfrm>
        </p:grpSpPr>
        <p:sp>
          <p:nvSpPr>
            <p:cNvPr id="464" name="Google Shape;464;p39"/>
            <p:cNvSpPr/>
            <p:nvPr/>
          </p:nvSpPr>
          <p:spPr>
            <a:xfrm>
              <a:off x="5350381" y="8174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465" name="Google Shape;465;p39"/>
            <p:cNvCxnSpPr/>
            <p:nvPr/>
          </p:nvCxnSpPr>
          <p:spPr>
            <a:xfrm>
              <a:off x="3377181" y="1320107"/>
              <a:ext cx="1973200" cy="0"/>
            </a:xfrm>
            <a:prstGeom prst="straightConnector1">
              <a:avLst/>
            </a:prstGeom>
            <a:noFill/>
            <a:ln w="9525" cap="flat" cmpd="sng">
              <a:solidFill>
                <a:schemeClr val="dk2"/>
              </a:solidFill>
              <a:prstDash val="solid"/>
              <a:round/>
              <a:headEnd type="none" w="med" len="med"/>
              <a:tailEnd type="triangle" w="med" len="med"/>
            </a:ln>
          </p:spPr>
        </p:cxnSp>
        <p:sp>
          <p:nvSpPr>
            <p:cNvPr id="466" name="Google Shape;466;p39"/>
            <p:cNvSpPr txBox="1"/>
            <p:nvPr/>
          </p:nvSpPr>
          <p:spPr>
            <a:xfrm>
              <a:off x="3554981" y="90590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sp>
          <p:nvSpPr>
            <p:cNvPr id="467" name="Google Shape;467;p39"/>
            <p:cNvSpPr/>
            <p:nvPr/>
          </p:nvSpPr>
          <p:spPr>
            <a:xfrm>
              <a:off x="1278065" y="3197800"/>
              <a:ext cx="2656400" cy="828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468" name="Google Shape;468;p39"/>
            <p:cNvSpPr/>
            <p:nvPr/>
          </p:nvSpPr>
          <p:spPr>
            <a:xfrm>
              <a:off x="1278065" y="4290000"/>
              <a:ext cx="2656400" cy="828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469" name="Google Shape;469;p39"/>
            <p:cNvSpPr/>
            <p:nvPr/>
          </p:nvSpPr>
          <p:spPr>
            <a:xfrm>
              <a:off x="978865" y="5430667"/>
              <a:ext cx="3255600" cy="6712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470" name="Google Shape;470;p39"/>
            <p:cNvCxnSpPr>
              <a:stCxn id="467" idx="2"/>
              <a:endCxn id="468" idx="0"/>
            </p:cNvCxnSpPr>
            <p:nvPr/>
          </p:nvCxnSpPr>
          <p:spPr>
            <a:xfrm rot="-5400000" flipH="1">
              <a:off x="2474665" y="4157800"/>
              <a:ext cx="264000" cy="8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471" name="Google Shape;471;p39"/>
            <p:cNvCxnSpPr>
              <a:stCxn id="468" idx="2"/>
              <a:endCxn id="469" idx="0"/>
            </p:cNvCxnSpPr>
            <p:nvPr/>
          </p:nvCxnSpPr>
          <p:spPr>
            <a:xfrm rot="-5400000" flipH="1">
              <a:off x="2450465" y="5274200"/>
              <a:ext cx="312400" cy="800"/>
            </a:xfrm>
            <a:prstGeom prst="bentConnector3">
              <a:avLst>
                <a:gd name="adj1" fmla="val 49979"/>
              </a:avLst>
            </a:prstGeom>
            <a:noFill/>
            <a:ln w="9525" cap="flat" cmpd="sng">
              <a:solidFill>
                <a:schemeClr val="dk2"/>
              </a:solidFill>
              <a:prstDash val="solid"/>
              <a:round/>
              <a:headEnd type="none" w="med" len="med"/>
              <a:tailEnd type="none" w="med" len="med"/>
            </a:ln>
          </p:spPr>
        </p:cxnSp>
        <p:sp>
          <p:nvSpPr>
            <p:cNvPr id="472" name="Google Shape;472;p39"/>
            <p:cNvSpPr/>
            <p:nvPr/>
          </p:nvSpPr>
          <p:spPr>
            <a:xfrm>
              <a:off x="7360265" y="3197800"/>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473" name="Google Shape;473;p39"/>
            <p:cNvSpPr txBox="1"/>
            <p:nvPr/>
          </p:nvSpPr>
          <p:spPr>
            <a:xfrm>
              <a:off x="6454365" y="3276400"/>
              <a:ext cx="765600" cy="6712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474" name="Google Shape;474;p39"/>
            <p:cNvSpPr/>
            <p:nvPr/>
          </p:nvSpPr>
          <p:spPr>
            <a:xfrm>
              <a:off x="5900865" y="4505900"/>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475" name="Google Shape;475;p39"/>
            <p:cNvSpPr/>
            <p:nvPr/>
          </p:nvSpPr>
          <p:spPr>
            <a:xfrm>
              <a:off x="8810765" y="4505900"/>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476" name="Google Shape;476;p39"/>
            <p:cNvCxnSpPr>
              <a:stCxn id="472" idx="2"/>
              <a:endCxn id="474" idx="0"/>
            </p:cNvCxnSpPr>
            <p:nvPr/>
          </p:nvCxnSpPr>
          <p:spPr>
            <a:xfrm rot="5400000">
              <a:off x="7719065" y="3536400"/>
              <a:ext cx="479600" cy="14592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477" name="Google Shape;477;p39"/>
            <p:cNvCxnSpPr>
              <a:stCxn id="472" idx="2"/>
              <a:endCxn id="475" idx="0"/>
            </p:cNvCxnSpPr>
            <p:nvPr/>
          </p:nvCxnSpPr>
          <p:spPr>
            <a:xfrm rot="-5400000" flipH="1">
              <a:off x="9173865" y="3540800"/>
              <a:ext cx="479600" cy="14504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478" name="Google Shape;478;p39"/>
            <p:cNvSpPr/>
            <p:nvPr/>
          </p:nvSpPr>
          <p:spPr>
            <a:xfrm>
              <a:off x="8810765" y="5484703"/>
              <a:ext cx="2656400" cy="736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479" name="Google Shape;479;p39"/>
            <p:cNvCxnSpPr>
              <a:stCxn id="475" idx="2"/>
              <a:endCxn id="478" idx="0"/>
            </p:cNvCxnSpPr>
            <p:nvPr/>
          </p:nvCxnSpPr>
          <p:spPr>
            <a:xfrm>
              <a:off x="10138965" y="5177100"/>
              <a:ext cx="0" cy="307600"/>
            </a:xfrm>
            <a:prstGeom prst="straightConnector1">
              <a:avLst/>
            </a:prstGeom>
            <a:noFill/>
            <a:ln w="9525" cap="flat" cmpd="sng">
              <a:solidFill>
                <a:schemeClr val="dk2"/>
              </a:solidFill>
              <a:prstDash val="solid"/>
              <a:round/>
              <a:headEnd type="none" w="med" len="med"/>
              <a:tailEnd type="none" w="med" len="med"/>
            </a:ln>
          </p:spPr>
        </p:cxnSp>
        <p:cxnSp>
          <p:nvCxnSpPr>
            <p:cNvPr id="481" name="Google Shape;481;p39"/>
            <p:cNvCxnSpPr>
              <a:stCxn id="464" idx="2"/>
              <a:endCxn id="467" idx="0"/>
            </p:cNvCxnSpPr>
            <p:nvPr/>
          </p:nvCxnSpPr>
          <p:spPr>
            <a:xfrm rot="5400000">
              <a:off x="3866381" y="385667"/>
              <a:ext cx="1552000" cy="40724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482" name="Google Shape;482;p39"/>
            <p:cNvCxnSpPr>
              <a:stCxn id="464" idx="2"/>
              <a:endCxn id="472" idx="0"/>
            </p:cNvCxnSpPr>
            <p:nvPr/>
          </p:nvCxnSpPr>
          <p:spPr>
            <a:xfrm rot="-5400000" flipH="1">
              <a:off x="6907581" y="1416867"/>
              <a:ext cx="1552000" cy="2010000"/>
            </a:xfrm>
            <a:prstGeom prst="bentConnector3">
              <a:avLst>
                <a:gd name="adj1" fmla="val 49998"/>
              </a:avLst>
            </a:prstGeom>
            <a:noFill/>
            <a:ln w="9525" cap="flat" cmpd="sng">
              <a:solidFill>
                <a:schemeClr val="dk2"/>
              </a:solidFill>
              <a:prstDash val="solid"/>
              <a:round/>
              <a:headEnd type="none" w="med" len="med"/>
              <a:tailEnd type="none" w="med" len="med"/>
            </a:ln>
          </p:spPr>
        </p:cxnSp>
        <p:sp>
          <p:nvSpPr>
            <p:cNvPr id="483" name="Google Shape;483;p39"/>
            <p:cNvSpPr/>
            <p:nvPr/>
          </p:nvSpPr>
          <p:spPr>
            <a:xfrm>
              <a:off x="420481" y="2214533"/>
              <a:ext cx="4371600" cy="6712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484" name="Google Shape;484;p39"/>
            <p:cNvSpPr/>
            <p:nvPr/>
          </p:nvSpPr>
          <p:spPr>
            <a:xfrm>
              <a:off x="6737648" y="2214533"/>
              <a:ext cx="3901600" cy="6712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sp>
          <p:nvSpPr>
            <p:cNvPr id="485" name="Google Shape;485;p39"/>
            <p:cNvSpPr txBox="1"/>
            <p:nvPr/>
          </p:nvSpPr>
          <p:spPr>
            <a:xfrm>
              <a:off x="3451781" y="416367"/>
              <a:ext cx="1824000" cy="316000"/>
            </a:xfrm>
            <a:prstGeom prst="rect">
              <a:avLst/>
            </a:prstGeom>
            <a:noFill/>
            <a:ln>
              <a:noFill/>
            </a:ln>
          </p:spPr>
          <p:txBody>
            <a:bodyPr spcFirstLastPara="1" wrap="square" lIns="121900" tIns="121900" rIns="121900" bIns="121900" anchor="t" anchorCtr="0">
              <a:noAutofit/>
            </a:bodyPr>
            <a:lstStyle/>
            <a:p>
              <a:endParaRPr/>
            </a:p>
          </p:txBody>
        </p:sp>
        <p:grpSp>
          <p:nvGrpSpPr>
            <p:cNvPr id="486" name="Google Shape;486;p39"/>
            <p:cNvGrpSpPr/>
            <p:nvPr/>
          </p:nvGrpSpPr>
          <p:grpSpPr>
            <a:xfrm>
              <a:off x="4070582" y="3065867"/>
              <a:ext cx="5925433" cy="1616964"/>
              <a:chOff x="3051150" y="2299400"/>
              <a:chExt cx="4444075" cy="1212723"/>
            </a:xfrm>
          </p:grpSpPr>
          <p:sp>
            <p:nvSpPr>
              <p:cNvPr id="487" name="Google Shape;487;p39"/>
              <p:cNvSpPr/>
              <p:nvPr/>
            </p:nvSpPr>
            <p:spPr>
              <a:xfrm>
                <a:off x="3051150" y="2890850"/>
                <a:ext cx="4444075" cy="621273"/>
              </a:xfrm>
              <a:custGeom>
                <a:avLst/>
                <a:gdLst/>
                <a:ahLst/>
                <a:cxnLst/>
                <a:rect l="l" t="t" r="r" b="b"/>
                <a:pathLst>
                  <a:path w="177763" h="28806" extrusionOk="0">
                    <a:moveTo>
                      <a:pt x="177763" y="28806"/>
                    </a:moveTo>
                    <a:lnTo>
                      <a:pt x="177763" y="0"/>
                    </a:lnTo>
                    <a:lnTo>
                      <a:pt x="0" y="0"/>
                    </a:lnTo>
                  </a:path>
                </a:pathLst>
              </a:custGeom>
              <a:noFill/>
              <a:ln w="28575" cap="flat" cmpd="sng">
                <a:solidFill>
                  <a:srgbClr val="CC0000"/>
                </a:solidFill>
                <a:prstDash val="solid"/>
                <a:round/>
                <a:headEnd type="none" w="med" len="med"/>
                <a:tailEnd type="triangle" w="med" len="med"/>
              </a:ln>
            </p:spPr>
          </p:sp>
          <p:sp>
            <p:nvSpPr>
              <p:cNvPr id="488" name="Google Shape;488;p39"/>
              <p:cNvSpPr txBox="1"/>
              <p:nvPr/>
            </p:nvSpPr>
            <p:spPr>
              <a:xfrm>
                <a:off x="3220873" y="2299400"/>
                <a:ext cx="1436700" cy="323700"/>
              </a:xfrm>
              <a:prstGeom prst="rect">
                <a:avLst/>
              </a:prstGeom>
              <a:noFill/>
              <a:ln>
                <a:noFill/>
              </a:ln>
            </p:spPr>
            <p:txBody>
              <a:bodyPr spcFirstLastPara="1" wrap="square" lIns="121900" tIns="121900" rIns="121900" bIns="121900" anchor="t" anchorCtr="0">
                <a:noAutofit/>
              </a:bodyPr>
              <a:lstStyle/>
              <a:p>
                <a:pPr algn="ctr"/>
                <a:r>
                  <a:rPr lang="en">
                    <a:solidFill>
                      <a:srgbClr val="CC0000"/>
                    </a:solidFill>
                    <a:latin typeface="Lexend"/>
                    <a:ea typeface="Lexend"/>
                    <a:cs typeface="Lexend"/>
                    <a:sym typeface="Lexend"/>
                  </a:rPr>
                  <a:t>unfinished requests</a:t>
                </a:r>
                <a:endParaRPr>
                  <a:solidFill>
                    <a:srgbClr val="CC0000"/>
                  </a:solidFill>
                  <a:latin typeface="Lexend"/>
                  <a:ea typeface="Lexend"/>
                  <a:cs typeface="Lexend"/>
                  <a:sym typeface="Lexend"/>
                </a:endParaRPr>
              </a:p>
            </p:txBody>
          </p:sp>
        </p:grpSp>
        <p:grpSp>
          <p:nvGrpSpPr>
            <p:cNvPr id="489" name="Google Shape;489;p39"/>
            <p:cNvGrpSpPr/>
            <p:nvPr/>
          </p:nvGrpSpPr>
          <p:grpSpPr>
            <a:xfrm>
              <a:off x="2049115" y="340747"/>
              <a:ext cx="8760933" cy="4334995"/>
              <a:chOff x="1535050" y="255560"/>
              <a:chExt cx="6570700" cy="3251246"/>
            </a:xfrm>
          </p:grpSpPr>
          <p:sp>
            <p:nvSpPr>
              <p:cNvPr id="490" name="Google Shape;490;p39"/>
              <p:cNvSpPr/>
              <p:nvPr/>
            </p:nvSpPr>
            <p:spPr>
              <a:xfrm>
                <a:off x="1535050" y="739300"/>
                <a:ext cx="6509708" cy="2767506"/>
              </a:xfrm>
              <a:custGeom>
                <a:avLst/>
                <a:gdLst/>
                <a:ahLst/>
                <a:cxnLst/>
                <a:rect l="l" t="t" r="r" b="b"/>
                <a:pathLst>
                  <a:path w="208294" h="115638" extrusionOk="0">
                    <a:moveTo>
                      <a:pt x="208294" y="115638"/>
                    </a:moveTo>
                    <a:lnTo>
                      <a:pt x="208294" y="82442"/>
                    </a:lnTo>
                    <a:lnTo>
                      <a:pt x="164519" y="82442"/>
                    </a:lnTo>
                    <a:lnTo>
                      <a:pt x="164519" y="43775"/>
                    </a:lnTo>
                    <a:lnTo>
                      <a:pt x="111990" y="43775"/>
                    </a:lnTo>
                    <a:lnTo>
                      <a:pt x="111990" y="0"/>
                    </a:lnTo>
                    <a:lnTo>
                      <a:pt x="0" y="0"/>
                    </a:lnTo>
                  </a:path>
                </a:pathLst>
              </a:custGeom>
              <a:noFill/>
              <a:ln w="28575" cap="flat" cmpd="sng">
                <a:solidFill>
                  <a:srgbClr val="4A86E8"/>
                </a:solidFill>
                <a:prstDash val="solid"/>
                <a:round/>
                <a:headEnd type="none" w="med" len="med"/>
                <a:tailEnd type="triangle" w="med" len="med"/>
              </a:ln>
            </p:spPr>
          </p:sp>
          <p:pic>
            <p:nvPicPr>
              <p:cNvPr id="491" name="Google Shape;491;p39"/>
              <p:cNvPicPr preferRelativeResize="0"/>
              <p:nvPr/>
            </p:nvPicPr>
            <p:blipFill>
              <a:blip r:embed="rId3">
                <a:alphaModFix/>
              </a:blip>
              <a:stretch>
                <a:fillRect/>
              </a:stretch>
            </p:blipFill>
            <p:spPr>
              <a:xfrm>
                <a:off x="1768606" y="255560"/>
                <a:ext cx="427025" cy="427025"/>
              </a:xfrm>
              <a:prstGeom prst="rect">
                <a:avLst/>
              </a:prstGeom>
              <a:noFill/>
              <a:ln>
                <a:noFill/>
              </a:ln>
            </p:spPr>
          </p:pic>
          <p:sp>
            <p:nvSpPr>
              <p:cNvPr id="492" name="Google Shape;492;p39"/>
              <p:cNvSpPr txBox="1"/>
              <p:nvPr/>
            </p:nvSpPr>
            <p:spPr>
              <a:xfrm>
                <a:off x="1874626" y="346650"/>
                <a:ext cx="2060100" cy="323700"/>
              </a:xfrm>
              <a:prstGeom prst="rect">
                <a:avLst/>
              </a:prstGeom>
              <a:noFill/>
              <a:ln>
                <a:noFill/>
              </a:ln>
            </p:spPr>
            <p:txBody>
              <a:bodyPr spcFirstLastPara="1" wrap="square" lIns="121900" tIns="121900" rIns="121900" bIns="121900" anchor="t" anchorCtr="0">
                <a:noAutofit/>
              </a:bodyPr>
              <a:lstStyle/>
              <a:p>
                <a:pPr algn="ctr"/>
                <a:r>
                  <a:rPr lang="en">
                    <a:solidFill>
                      <a:srgbClr val="4A86E8"/>
                    </a:solidFill>
                    <a:latin typeface="Lexend"/>
                    <a:ea typeface="Lexend"/>
                    <a:cs typeface="Lexend"/>
                    <a:sym typeface="Lexend"/>
                  </a:rPr>
                  <a:t>streaming results</a:t>
                </a:r>
                <a:endParaRPr>
                  <a:solidFill>
                    <a:srgbClr val="4A86E8"/>
                  </a:solidFill>
                  <a:latin typeface="Lexend"/>
                  <a:ea typeface="Lexend"/>
                  <a:cs typeface="Lexend"/>
                  <a:sym typeface="Lexend"/>
                </a:endParaRPr>
              </a:p>
            </p:txBody>
          </p:sp>
          <p:sp>
            <p:nvSpPr>
              <p:cNvPr id="493" name="Google Shape;493;p39"/>
              <p:cNvSpPr txBox="1"/>
              <p:nvPr/>
            </p:nvSpPr>
            <p:spPr>
              <a:xfrm>
                <a:off x="6028426" y="679413"/>
                <a:ext cx="2060100" cy="323700"/>
              </a:xfrm>
              <a:prstGeom prst="rect">
                <a:avLst/>
              </a:prstGeom>
              <a:noFill/>
              <a:ln>
                <a:noFill/>
              </a:ln>
            </p:spPr>
            <p:txBody>
              <a:bodyPr spcFirstLastPara="1" wrap="square" lIns="121900" tIns="121900" rIns="121900" bIns="121900" anchor="t" anchorCtr="0">
                <a:noAutofit/>
              </a:bodyPr>
              <a:lstStyle/>
              <a:p>
                <a:r>
                  <a:rPr lang="en">
                    <a:solidFill>
                      <a:srgbClr val="4A86E8"/>
                    </a:solidFill>
                    <a:latin typeface="Lexend"/>
                    <a:ea typeface="Lexend"/>
                    <a:cs typeface="Lexend"/>
                    <a:sym typeface="Lexend"/>
                  </a:rPr>
                  <a:t>detokenize</a:t>
                </a:r>
                <a:endParaRPr>
                  <a:solidFill>
                    <a:srgbClr val="4A86E8"/>
                  </a:solidFill>
                  <a:latin typeface="Lexend"/>
                  <a:ea typeface="Lexend"/>
                  <a:cs typeface="Lexend"/>
                  <a:sym typeface="Lexend"/>
                </a:endParaRPr>
              </a:p>
            </p:txBody>
          </p:sp>
          <p:sp>
            <p:nvSpPr>
              <p:cNvPr id="494" name="Google Shape;494;p39"/>
              <p:cNvSpPr txBox="1"/>
              <p:nvPr/>
            </p:nvSpPr>
            <p:spPr>
              <a:xfrm>
                <a:off x="5051450" y="1234400"/>
                <a:ext cx="3054300" cy="323700"/>
              </a:xfrm>
              <a:prstGeom prst="rect">
                <a:avLst/>
              </a:prstGeom>
              <a:noFill/>
              <a:ln>
                <a:noFill/>
              </a:ln>
            </p:spPr>
            <p:txBody>
              <a:bodyPr spcFirstLastPara="1" wrap="square" lIns="121900" tIns="121900" rIns="121900" bIns="121900" anchor="t" anchorCtr="0">
                <a:noAutofit/>
              </a:bodyPr>
              <a:lstStyle/>
              <a:p>
                <a:r>
                  <a:rPr lang="en">
                    <a:solidFill>
                      <a:srgbClr val="4A86E8"/>
                    </a:solidFill>
                    <a:latin typeface="Lexend"/>
                    <a:ea typeface="Lexend"/>
                    <a:cs typeface="Lexend"/>
                    <a:sym typeface="Lexend"/>
                  </a:rPr>
                  <a:t>1 new token ID for each request</a:t>
                </a:r>
                <a:endParaRPr>
                  <a:solidFill>
                    <a:srgbClr val="4A86E8"/>
                  </a:solidFill>
                  <a:latin typeface="Lexend"/>
                  <a:ea typeface="Lexend"/>
                  <a:cs typeface="Lexend"/>
                  <a:sym typeface="Lexend"/>
                </a:endParaRPr>
              </a:p>
            </p:txBody>
          </p:sp>
        </p:grpSp>
        <p:pic>
          <p:nvPicPr>
            <p:cNvPr id="496" name="Google Shape;496;p39"/>
            <p:cNvPicPr preferRelativeResize="0"/>
            <p:nvPr/>
          </p:nvPicPr>
          <p:blipFill>
            <a:blip r:embed="rId4">
              <a:alphaModFix/>
            </a:blip>
            <a:stretch>
              <a:fillRect/>
            </a:stretch>
          </p:blipFill>
          <p:spPr>
            <a:xfrm>
              <a:off x="9996015" y="4699101"/>
              <a:ext cx="762233" cy="762233"/>
            </a:xfrm>
            <a:prstGeom prst="rect">
              <a:avLst/>
            </a:prstGeom>
            <a:noFill/>
            <a:ln>
              <a:noFill/>
            </a:ln>
          </p:spPr>
        </p:pic>
      </p:grpSp>
    </p:spTree>
    <p:extLst>
      <p:ext uri="{BB962C8B-B14F-4D97-AF65-F5344CB8AC3E}">
        <p14:creationId xmlns:p14="http://schemas.microsoft.com/office/powerpoint/2010/main" val="286131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80" name="Google Shape;480;p39"/>
          <p:cNvSpPr txBox="1"/>
          <p:nvPr/>
        </p:nvSpPr>
        <p:spPr>
          <a:xfrm rot="5400000">
            <a:off x="9759914" y="6257976"/>
            <a:ext cx="924000" cy="523180"/>
          </a:xfrm>
          <a:prstGeom prst="rect">
            <a:avLst/>
          </a:prstGeom>
          <a:noFill/>
          <a:ln>
            <a:noFill/>
          </a:ln>
        </p:spPr>
        <p:txBody>
          <a:bodyPr spcFirstLastPara="1" wrap="square" lIns="121900" tIns="121900" rIns="121900" bIns="121900" anchor="t" anchorCtr="0">
            <a:spAutoFit/>
          </a:bodyPr>
          <a:lstStyle/>
          <a:p>
            <a:pPr algn="ctr"/>
            <a:r>
              <a:rPr lang="en">
                <a:latin typeface="Verdana"/>
                <a:ea typeface="Verdana"/>
                <a:cs typeface="Verdana"/>
                <a:sym typeface="Verdana"/>
              </a:rPr>
              <a:t>…</a:t>
            </a:r>
            <a:endParaRPr>
              <a:latin typeface="Verdana"/>
              <a:ea typeface="Verdana"/>
              <a:cs typeface="Verdana"/>
              <a:sym typeface="Verdana"/>
            </a:endParaRPr>
          </a:p>
        </p:txBody>
      </p:sp>
      <p:sp>
        <p:nvSpPr>
          <p:cNvPr id="4" name="标题 3">
            <a:extLst>
              <a:ext uri="{FF2B5EF4-FFF2-40B4-BE49-F238E27FC236}">
                <a16:creationId xmlns:a16="http://schemas.microsoft.com/office/drawing/2014/main" id="{FEFAD98D-9B0D-DB0A-87C9-D3E7C6C5F547}"/>
              </a:ext>
            </a:extLst>
          </p:cNvPr>
          <p:cNvSpPr>
            <a:spLocks noGrp="1"/>
          </p:cNvSpPr>
          <p:nvPr>
            <p:ph type="title"/>
          </p:nvPr>
        </p:nvSpPr>
        <p:spPr/>
        <p:txBody>
          <a:bodyPr/>
          <a:lstStyle/>
          <a:p>
            <a:r>
              <a:rPr lang="zh-CN" altLang="en-US" dirty="0"/>
              <a:t>请求完成与结果返回</a:t>
            </a:r>
          </a:p>
        </p:txBody>
      </p:sp>
      <p:grpSp>
        <p:nvGrpSpPr>
          <p:cNvPr id="6" name="组合 5">
            <a:extLst>
              <a:ext uri="{FF2B5EF4-FFF2-40B4-BE49-F238E27FC236}">
                <a16:creationId xmlns:a16="http://schemas.microsoft.com/office/drawing/2014/main" id="{D9F883C7-2A24-7602-8076-B661A5463903}"/>
              </a:ext>
            </a:extLst>
          </p:cNvPr>
          <p:cNvGrpSpPr/>
          <p:nvPr/>
        </p:nvGrpSpPr>
        <p:grpSpPr>
          <a:xfrm>
            <a:off x="420414" y="1030013"/>
            <a:ext cx="11046751" cy="5191489"/>
            <a:chOff x="420481" y="340747"/>
            <a:chExt cx="11046684" cy="5880756"/>
          </a:xfrm>
        </p:grpSpPr>
        <p:sp>
          <p:nvSpPr>
            <p:cNvPr id="464" name="Google Shape;464;p39"/>
            <p:cNvSpPr/>
            <p:nvPr/>
          </p:nvSpPr>
          <p:spPr>
            <a:xfrm>
              <a:off x="5350381" y="817467"/>
              <a:ext cx="2656400" cy="828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LLMEngine</a:t>
              </a:r>
              <a:endParaRPr>
                <a:latin typeface="Consolas"/>
                <a:ea typeface="Consolas"/>
                <a:cs typeface="Consolas"/>
                <a:sym typeface="Consolas"/>
              </a:endParaRPr>
            </a:p>
            <a:p>
              <a:pPr algn="ctr"/>
              <a:r>
                <a:rPr lang="en" sz="1000">
                  <a:latin typeface="Consolas"/>
                  <a:ea typeface="Consolas"/>
                  <a:cs typeface="Consolas"/>
                  <a:sym typeface="Consolas"/>
                </a:rPr>
                <a:t>vllm/engine/llm_engine.py</a:t>
              </a:r>
              <a:endParaRPr sz="1000">
                <a:latin typeface="Consolas"/>
                <a:ea typeface="Consolas"/>
                <a:cs typeface="Consolas"/>
                <a:sym typeface="Consolas"/>
              </a:endParaRPr>
            </a:p>
          </p:txBody>
        </p:sp>
        <p:cxnSp>
          <p:nvCxnSpPr>
            <p:cNvPr id="465" name="Google Shape;465;p39"/>
            <p:cNvCxnSpPr/>
            <p:nvPr/>
          </p:nvCxnSpPr>
          <p:spPr>
            <a:xfrm>
              <a:off x="3377181" y="1320107"/>
              <a:ext cx="1973200" cy="0"/>
            </a:xfrm>
            <a:prstGeom prst="straightConnector1">
              <a:avLst/>
            </a:prstGeom>
            <a:noFill/>
            <a:ln w="9525" cap="flat" cmpd="sng">
              <a:solidFill>
                <a:schemeClr val="dk2"/>
              </a:solidFill>
              <a:prstDash val="solid"/>
              <a:round/>
              <a:headEnd type="none" w="med" len="med"/>
              <a:tailEnd type="triangle" w="med" len="med"/>
            </a:ln>
          </p:spPr>
        </p:cxnSp>
        <p:sp>
          <p:nvSpPr>
            <p:cNvPr id="466" name="Google Shape;466;p39"/>
            <p:cNvSpPr txBox="1"/>
            <p:nvPr/>
          </p:nvSpPr>
          <p:spPr>
            <a:xfrm>
              <a:off x="3554981" y="905907"/>
              <a:ext cx="1460400" cy="431600"/>
            </a:xfrm>
            <a:prstGeom prst="rect">
              <a:avLst/>
            </a:prstGeom>
            <a:noFill/>
            <a:ln>
              <a:noFill/>
            </a:ln>
          </p:spPr>
          <p:txBody>
            <a:bodyPr spcFirstLastPara="1" wrap="square" lIns="121900" tIns="121900" rIns="121900" bIns="121900" anchor="t" anchorCtr="0">
              <a:noAutofit/>
            </a:bodyPr>
            <a:lstStyle/>
            <a:p>
              <a:pPr algn="ctr"/>
              <a:r>
                <a:rPr lang="en">
                  <a:latin typeface="Lexend"/>
                  <a:ea typeface="Lexend"/>
                  <a:cs typeface="Lexend"/>
                  <a:sym typeface="Lexend"/>
                </a:rPr>
                <a:t>requests</a:t>
              </a:r>
              <a:br>
                <a:rPr lang="en">
                  <a:latin typeface="Lexend"/>
                  <a:ea typeface="Lexend"/>
                  <a:cs typeface="Lexend"/>
                  <a:sym typeface="Lexend"/>
                </a:rPr>
              </a:br>
              <a:r>
                <a:rPr lang="en">
                  <a:latin typeface="Lexend"/>
                  <a:ea typeface="Lexend"/>
                  <a:cs typeface="Lexend"/>
                  <a:sym typeface="Lexend"/>
                </a:rPr>
                <a:t>(prompts)</a:t>
              </a:r>
              <a:endParaRPr>
                <a:latin typeface="Lexend"/>
                <a:ea typeface="Lexend"/>
                <a:cs typeface="Lexend"/>
                <a:sym typeface="Lexend"/>
              </a:endParaRPr>
            </a:p>
          </p:txBody>
        </p:sp>
        <p:sp>
          <p:nvSpPr>
            <p:cNvPr id="467" name="Google Shape;467;p39"/>
            <p:cNvSpPr/>
            <p:nvPr/>
          </p:nvSpPr>
          <p:spPr>
            <a:xfrm>
              <a:off x="1278065" y="3197800"/>
              <a:ext cx="2656400" cy="828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Scheduler</a:t>
              </a:r>
              <a:endParaRPr>
                <a:latin typeface="Consolas"/>
                <a:ea typeface="Consolas"/>
                <a:cs typeface="Consolas"/>
                <a:sym typeface="Consolas"/>
              </a:endParaRPr>
            </a:p>
            <a:p>
              <a:pPr algn="ctr"/>
              <a:r>
                <a:rPr lang="en" sz="1000">
                  <a:latin typeface="Consolas"/>
                  <a:ea typeface="Consolas"/>
                  <a:cs typeface="Consolas"/>
                  <a:sym typeface="Consolas"/>
                </a:rPr>
                <a:t>vllm/core/scheduler.py</a:t>
              </a:r>
              <a:endParaRPr sz="1000">
                <a:latin typeface="Consolas"/>
                <a:ea typeface="Consolas"/>
                <a:cs typeface="Consolas"/>
                <a:sym typeface="Consolas"/>
              </a:endParaRPr>
            </a:p>
          </p:txBody>
        </p:sp>
        <p:sp>
          <p:nvSpPr>
            <p:cNvPr id="468" name="Google Shape;468;p39"/>
            <p:cNvSpPr/>
            <p:nvPr/>
          </p:nvSpPr>
          <p:spPr>
            <a:xfrm>
              <a:off x="1278065" y="4290000"/>
              <a:ext cx="2656400" cy="828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BlockSpaceManager</a:t>
              </a:r>
              <a:endParaRPr>
                <a:latin typeface="Consolas"/>
                <a:ea typeface="Consolas"/>
                <a:cs typeface="Consolas"/>
                <a:sym typeface="Consolas"/>
              </a:endParaRPr>
            </a:p>
            <a:p>
              <a:pPr algn="ctr"/>
              <a:r>
                <a:rPr lang="en" sz="1000">
                  <a:latin typeface="Consolas"/>
                  <a:ea typeface="Consolas"/>
                  <a:cs typeface="Consolas"/>
                  <a:sym typeface="Consolas"/>
                </a:rPr>
                <a:t>vllm/core/block_manager.py</a:t>
              </a:r>
              <a:endParaRPr sz="1000">
                <a:latin typeface="Consolas"/>
                <a:ea typeface="Consolas"/>
                <a:cs typeface="Consolas"/>
                <a:sym typeface="Consolas"/>
              </a:endParaRPr>
            </a:p>
          </p:txBody>
        </p:sp>
        <p:sp>
          <p:nvSpPr>
            <p:cNvPr id="469" name="Google Shape;469;p39"/>
            <p:cNvSpPr/>
            <p:nvPr/>
          </p:nvSpPr>
          <p:spPr>
            <a:xfrm>
              <a:off x="978865" y="5430667"/>
              <a:ext cx="3255600" cy="671200"/>
            </a:xfrm>
            <a:prstGeom prst="roundRect">
              <a:avLst>
                <a:gd name="adj" fmla="val 16667"/>
              </a:avLst>
            </a:prstGeom>
            <a:solidFill>
              <a:srgbClr val="E6B8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00">
                  <a:latin typeface="Consolas"/>
                  <a:ea typeface="Consolas"/>
                  <a:cs typeface="Consolas"/>
                  <a:sym typeface="Consolas"/>
                </a:rPr>
                <a:t>BlockAllocator (GPU/CPU)</a:t>
              </a:r>
              <a:endParaRPr sz="1400">
                <a:latin typeface="Consolas"/>
                <a:ea typeface="Consolas"/>
                <a:cs typeface="Consolas"/>
                <a:sym typeface="Consolas"/>
              </a:endParaRPr>
            </a:p>
            <a:p>
              <a:pPr algn="ctr"/>
              <a:r>
                <a:rPr lang="en" sz="800">
                  <a:latin typeface="Consolas"/>
                  <a:ea typeface="Consolas"/>
                  <a:cs typeface="Consolas"/>
                  <a:sym typeface="Consolas"/>
                </a:rPr>
                <a:t>vllm/core/block_manager.py</a:t>
              </a:r>
              <a:endParaRPr sz="800">
                <a:latin typeface="Consolas"/>
                <a:ea typeface="Consolas"/>
                <a:cs typeface="Consolas"/>
                <a:sym typeface="Consolas"/>
              </a:endParaRPr>
            </a:p>
          </p:txBody>
        </p:sp>
        <p:cxnSp>
          <p:nvCxnSpPr>
            <p:cNvPr id="470" name="Google Shape;470;p39"/>
            <p:cNvCxnSpPr>
              <a:stCxn id="467" idx="2"/>
              <a:endCxn id="468" idx="0"/>
            </p:cNvCxnSpPr>
            <p:nvPr/>
          </p:nvCxnSpPr>
          <p:spPr>
            <a:xfrm rot="-5400000" flipH="1">
              <a:off x="2474665" y="4157800"/>
              <a:ext cx="264000" cy="800"/>
            </a:xfrm>
            <a:prstGeom prst="bentConnector3">
              <a:avLst>
                <a:gd name="adj1" fmla="val 49962"/>
              </a:avLst>
            </a:prstGeom>
            <a:noFill/>
            <a:ln w="9525" cap="flat" cmpd="sng">
              <a:solidFill>
                <a:schemeClr val="dk2"/>
              </a:solidFill>
              <a:prstDash val="solid"/>
              <a:round/>
              <a:headEnd type="none" w="med" len="med"/>
              <a:tailEnd type="none" w="med" len="med"/>
            </a:ln>
          </p:spPr>
        </p:cxnSp>
        <p:cxnSp>
          <p:nvCxnSpPr>
            <p:cNvPr id="471" name="Google Shape;471;p39"/>
            <p:cNvCxnSpPr>
              <a:stCxn id="468" idx="2"/>
              <a:endCxn id="469" idx="0"/>
            </p:cNvCxnSpPr>
            <p:nvPr/>
          </p:nvCxnSpPr>
          <p:spPr>
            <a:xfrm rot="-5400000" flipH="1">
              <a:off x="2450465" y="5274200"/>
              <a:ext cx="312400" cy="800"/>
            </a:xfrm>
            <a:prstGeom prst="bentConnector3">
              <a:avLst>
                <a:gd name="adj1" fmla="val 49979"/>
              </a:avLst>
            </a:prstGeom>
            <a:noFill/>
            <a:ln w="9525" cap="flat" cmpd="sng">
              <a:solidFill>
                <a:schemeClr val="dk2"/>
              </a:solidFill>
              <a:prstDash val="solid"/>
              <a:round/>
              <a:headEnd type="none" w="med" len="med"/>
              <a:tailEnd type="none" w="med" len="med"/>
            </a:ln>
          </p:spPr>
        </p:cxnSp>
        <p:sp>
          <p:nvSpPr>
            <p:cNvPr id="472" name="Google Shape;472;p39"/>
            <p:cNvSpPr/>
            <p:nvPr/>
          </p:nvSpPr>
          <p:spPr>
            <a:xfrm>
              <a:off x="7360265" y="3197800"/>
              <a:ext cx="2656400" cy="828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a:t>
              </a:r>
              <a:endParaRPr>
                <a:latin typeface="Consolas"/>
                <a:ea typeface="Consolas"/>
                <a:cs typeface="Consolas"/>
                <a:sym typeface="Consolas"/>
              </a:endParaRPr>
            </a:p>
            <a:p>
              <a:pPr algn="ctr"/>
              <a:r>
                <a:rPr lang="en" sz="1000">
                  <a:latin typeface="Consolas"/>
                  <a:ea typeface="Consolas"/>
                  <a:cs typeface="Consolas"/>
                  <a:sym typeface="Consolas"/>
                </a:rPr>
                <a:t>vllm/worker/worker.py</a:t>
              </a:r>
              <a:endParaRPr sz="1000">
                <a:latin typeface="Consolas"/>
                <a:ea typeface="Consolas"/>
                <a:cs typeface="Consolas"/>
                <a:sym typeface="Consolas"/>
              </a:endParaRPr>
            </a:p>
          </p:txBody>
        </p:sp>
        <p:sp>
          <p:nvSpPr>
            <p:cNvPr id="473" name="Google Shape;473;p39"/>
            <p:cNvSpPr txBox="1"/>
            <p:nvPr/>
          </p:nvSpPr>
          <p:spPr>
            <a:xfrm>
              <a:off x="6454365" y="3276400"/>
              <a:ext cx="765600" cy="671200"/>
            </a:xfrm>
            <a:prstGeom prst="rect">
              <a:avLst/>
            </a:prstGeom>
            <a:noFill/>
            <a:ln>
              <a:noFill/>
            </a:ln>
          </p:spPr>
          <p:txBody>
            <a:bodyPr spcFirstLastPara="1" wrap="square" lIns="121900" tIns="121900" rIns="121900" bIns="121900" anchor="t" anchorCtr="0">
              <a:noAutofit/>
            </a:bodyPr>
            <a:lstStyle/>
            <a:p>
              <a:r>
                <a:rPr lang="en">
                  <a:latin typeface="Lexend"/>
                  <a:ea typeface="Lexend"/>
                  <a:cs typeface="Lexend"/>
                  <a:sym typeface="Lexend"/>
                </a:rPr>
                <a:t>N ×</a:t>
              </a:r>
              <a:endParaRPr>
                <a:latin typeface="Lexend"/>
                <a:ea typeface="Lexend"/>
                <a:cs typeface="Lexend"/>
                <a:sym typeface="Lexend"/>
              </a:endParaRPr>
            </a:p>
          </p:txBody>
        </p:sp>
        <p:sp>
          <p:nvSpPr>
            <p:cNvPr id="474" name="Google Shape;474;p39"/>
            <p:cNvSpPr/>
            <p:nvPr/>
          </p:nvSpPr>
          <p:spPr>
            <a:xfrm>
              <a:off x="5900865" y="4505900"/>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CacheEngine</a:t>
              </a:r>
              <a:endParaRPr>
                <a:latin typeface="Consolas"/>
                <a:ea typeface="Consolas"/>
                <a:cs typeface="Consolas"/>
                <a:sym typeface="Consolas"/>
              </a:endParaRPr>
            </a:p>
            <a:p>
              <a:pPr algn="ctr"/>
              <a:r>
                <a:rPr lang="en" sz="1000">
                  <a:latin typeface="Consolas"/>
                  <a:ea typeface="Consolas"/>
                  <a:cs typeface="Consolas"/>
                  <a:sym typeface="Consolas"/>
                </a:rPr>
                <a:t>vllm/worker/cache_engine.py</a:t>
              </a:r>
              <a:endParaRPr sz="1000">
                <a:latin typeface="Consolas"/>
                <a:ea typeface="Consolas"/>
                <a:cs typeface="Consolas"/>
                <a:sym typeface="Consolas"/>
              </a:endParaRPr>
            </a:p>
          </p:txBody>
        </p:sp>
        <p:sp>
          <p:nvSpPr>
            <p:cNvPr id="475" name="Google Shape;475;p39"/>
            <p:cNvSpPr/>
            <p:nvPr/>
          </p:nvSpPr>
          <p:spPr>
            <a:xfrm>
              <a:off x="8810765" y="4505900"/>
              <a:ext cx="2656400" cy="671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Worker.model</a:t>
              </a:r>
              <a:endParaRPr>
                <a:latin typeface="Consolas"/>
                <a:ea typeface="Consolas"/>
                <a:cs typeface="Consolas"/>
                <a:sym typeface="Consolas"/>
              </a:endParaRPr>
            </a:p>
            <a:p>
              <a:pPr algn="ctr"/>
              <a:r>
                <a:rPr lang="en" sz="1000">
                  <a:latin typeface="Consolas"/>
                  <a:ea typeface="Consolas"/>
                  <a:cs typeface="Consolas"/>
                  <a:sym typeface="Consolas"/>
                </a:rPr>
                <a:t>vllm/model_executor/models</a:t>
              </a:r>
              <a:endParaRPr sz="1000">
                <a:latin typeface="Consolas"/>
                <a:ea typeface="Consolas"/>
                <a:cs typeface="Consolas"/>
                <a:sym typeface="Consolas"/>
              </a:endParaRPr>
            </a:p>
          </p:txBody>
        </p:sp>
        <p:cxnSp>
          <p:nvCxnSpPr>
            <p:cNvPr id="476" name="Google Shape;476;p39"/>
            <p:cNvCxnSpPr>
              <a:stCxn id="472" idx="2"/>
              <a:endCxn id="474" idx="0"/>
            </p:cNvCxnSpPr>
            <p:nvPr/>
          </p:nvCxnSpPr>
          <p:spPr>
            <a:xfrm rot="5400000">
              <a:off x="7719065" y="3536400"/>
              <a:ext cx="479600" cy="1459200"/>
            </a:xfrm>
            <a:prstGeom prst="bentConnector3">
              <a:avLst>
                <a:gd name="adj1" fmla="val 50010"/>
              </a:avLst>
            </a:prstGeom>
            <a:noFill/>
            <a:ln w="9525" cap="flat" cmpd="sng">
              <a:solidFill>
                <a:schemeClr val="dk2"/>
              </a:solidFill>
              <a:prstDash val="solid"/>
              <a:round/>
              <a:headEnd type="none" w="med" len="med"/>
              <a:tailEnd type="none" w="med" len="med"/>
            </a:ln>
          </p:spPr>
        </p:cxnSp>
        <p:cxnSp>
          <p:nvCxnSpPr>
            <p:cNvPr id="477" name="Google Shape;477;p39"/>
            <p:cNvCxnSpPr>
              <a:stCxn id="472" idx="2"/>
              <a:endCxn id="475" idx="0"/>
            </p:cNvCxnSpPr>
            <p:nvPr/>
          </p:nvCxnSpPr>
          <p:spPr>
            <a:xfrm rot="-5400000" flipH="1">
              <a:off x="9173865" y="3540800"/>
              <a:ext cx="479600" cy="1450400"/>
            </a:xfrm>
            <a:prstGeom prst="bentConnector3">
              <a:avLst>
                <a:gd name="adj1" fmla="val 50010"/>
              </a:avLst>
            </a:prstGeom>
            <a:noFill/>
            <a:ln w="9525" cap="flat" cmpd="sng">
              <a:solidFill>
                <a:schemeClr val="dk2"/>
              </a:solidFill>
              <a:prstDash val="solid"/>
              <a:round/>
              <a:headEnd type="none" w="med" len="med"/>
              <a:tailEnd type="none" w="med" len="med"/>
            </a:ln>
          </p:spPr>
        </p:cxnSp>
        <p:sp>
          <p:nvSpPr>
            <p:cNvPr id="478" name="Google Shape;478;p39"/>
            <p:cNvSpPr/>
            <p:nvPr/>
          </p:nvSpPr>
          <p:spPr>
            <a:xfrm>
              <a:off x="8810765" y="5484703"/>
              <a:ext cx="2656400" cy="736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a:latin typeface="Consolas"/>
                  <a:ea typeface="Consolas"/>
                  <a:cs typeface="Consolas"/>
                  <a:sym typeface="Consolas"/>
                </a:rPr>
                <a:t>PagedAttention</a:t>
              </a:r>
              <a:endParaRPr>
                <a:latin typeface="Consolas"/>
                <a:ea typeface="Consolas"/>
                <a:cs typeface="Consolas"/>
                <a:sym typeface="Consolas"/>
              </a:endParaRPr>
            </a:p>
            <a:p>
              <a:pPr algn="ctr"/>
              <a:r>
                <a:rPr lang="en" sz="1000">
                  <a:latin typeface="Consolas"/>
                  <a:ea typeface="Consolas"/>
                  <a:cs typeface="Consolas"/>
                  <a:sym typeface="Consolas"/>
                </a:rPr>
                <a:t>vllm/model_executor/layers/</a:t>
              </a:r>
              <a:br>
                <a:rPr lang="en" sz="1000">
                  <a:latin typeface="Consolas"/>
                  <a:ea typeface="Consolas"/>
                  <a:cs typeface="Consolas"/>
                  <a:sym typeface="Consolas"/>
                </a:rPr>
              </a:br>
              <a:r>
                <a:rPr lang="en" sz="1000">
                  <a:latin typeface="Consolas"/>
                  <a:ea typeface="Consolas"/>
                  <a:cs typeface="Consolas"/>
                  <a:sym typeface="Consolas"/>
                </a:rPr>
                <a:t>attention.py</a:t>
              </a:r>
              <a:endParaRPr sz="1000">
                <a:latin typeface="Consolas"/>
                <a:ea typeface="Consolas"/>
                <a:cs typeface="Consolas"/>
                <a:sym typeface="Consolas"/>
              </a:endParaRPr>
            </a:p>
          </p:txBody>
        </p:sp>
        <p:cxnSp>
          <p:nvCxnSpPr>
            <p:cNvPr id="479" name="Google Shape;479;p39"/>
            <p:cNvCxnSpPr>
              <a:stCxn id="475" idx="2"/>
              <a:endCxn id="478" idx="0"/>
            </p:cNvCxnSpPr>
            <p:nvPr/>
          </p:nvCxnSpPr>
          <p:spPr>
            <a:xfrm>
              <a:off x="10138965" y="5177100"/>
              <a:ext cx="0" cy="307600"/>
            </a:xfrm>
            <a:prstGeom prst="straightConnector1">
              <a:avLst/>
            </a:prstGeom>
            <a:noFill/>
            <a:ln w="9525" cap="flat" cmpd="sng">
              <a:solidFill>
                <a:schemeClr val="dk2"/>
              </a:solidFill>
              <a:prstDash val="solid"/>
              <a:round/>
              <a:headEnd type="none" w="med" len="med"/>
              <a:tailEnd type="none" w="med" len="med"/>
            </a:ln>
          </p:spPr>
        </p:cxnSp>
        <p:cxnSp>
          <p:nvCxnSpPr>
            <p:cNvPr id="481" name="Google Shape;481;p39"/>
            <p:cNvCxnSpPr>
              <a:stCxn id="464" idx="2"/>
              <a:endCxn id="467" idx="0"/>
            </p:cNvCxnSpPr>
            <p:nvPr/>
          </p:nvCxnSpPr>
          <p:spPr>
            <a:xfrm rot="5400000">
              <a:off x="3866381" y="385667"/>
              <a:ext cx="1552000" cy="40724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482" name="Google Shape;482;p39"/>
            <p:cNvCxnSpPr>
              <a:stCxn id="464" idx="2"/>
              <a:endCxn id="472" idx="0"/>
            </p:cNvCxnSpPr>
            <p:nvPr/>
          </p:nvCxnSpPr>
          <p:spPr>
            <a:xfrm rot="-5400000" flipH="1">
              <a:off x="6907581" y="1416867"/>
              <a:ext cx="1552000" cy="2010000"/>
            </a:xfrm>
            <a:prstGeom prst="bentConnector3">
              <a:avLst>
                <a:gd name="adj1" fmla="val 49998"/>
              </a:avLst>
            </a:prstGeom>
            <a:noFill/>
            <a:ln w="9525" cap="flat" cmpd="sng">
              <a:solidFill>
                <a:schemeClr val="dk2"/>
              </a:solidFill>
              <a:prstDash val="solid"/>
              <a:round/>
              <a:headEnd type="none" w="med" len="med"/>
              <a:tailEnd type="none" w="med" len="med"/>
            </a:ln>
          </p:spPr>
        </p:cxnSp>
        <p:sp>
          <p:nvSpPr>
            <p:cNvPr id="483" name="Google Shape;483;p39"/>
            <p:cNvSpPr/>
            <p:nvPr/>
          </p:nvSpPr>
          <p:spPr>
            <a:xfrm>
              <a:off x="420481" y="2214533"/>
              <a:ext cx="4371600" cy="671200"/>
            </a:xfrm>
            <a:prstGeom prst="rect">
              <a:avLst/>
            </a:prstGeom>
            <a:solidFill>
              <a:srgbClr val="FFF2CC"/>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Centralized Controller</a:t>
              </a:r>
              <a:endParaRPr>
                <a:latin typeface="Lexend"/>
                <a:ea typeface="Lexend"/>
                <a:cs typeface="Lexend"/>
                <a:sym typeface="Lexend"/>
              </a:endParaRPr>
            </a:p>
            <a:p>
              <a:pPr algn="ctr"/>
              <a:r>
                <a:rPr lang="en" sz="1200" i="1">
                  <a:latin typeface="Lexend"/>
                  <a:ea typeface="Lexend"/>
                  <a:cs typeface="Lexend"/>
                  <a:sym typeface="Lexend"/>
                </a:rPr>
                <a:t>(same process as </a:t>
              </a:r>
              <a:r>
                <a:rPr lang="en" sz="1200">
                  <a:latin typeface="Consolas"/>
                  <a:ea typeface="Consolas"/>
                  <a:cs typeface="Consolas"/>
                  <a:sym typeface="Consolas"/>
                </a:rPr>
                <a:t>LLMEngine</a:t>
              </a:r>
              <a:r>
                <a:rPr lang="en" sz="1200" i="1">
                  <a:latin typeface="Lexend"/>
                  <a:ea typeface="Lexend"/>
                  <a:cs typeface="Lexend"/>
                  <a:sym typeface="Lexend"/>
                </a:rPr>
                <a:t>, CPU only)</a:t>
              </a:r>
              <a:endParaRPr sz="1200" i="1">
                <a:latin typeface="Lexend"/>
                <a:ea typeface="Lexend"/>
                <a:cs typeface="Lexend"/>
                <a:sym typeface="Lexend"/>
              </a:endParaRPr>
            </a:p>
          </p:txBody>
        </p:sp>
        <p:sp>
          <p:nvSpPr>
            <p:cNvPr id="484" name="Google Shape;484;p39"/>
            <p:cNvSpPr/>
            <p:nvPr/>
          </p:nvSpPr>
          <p:spPr>
            <a:xfrm>
              <a:off x="6737648" y="2214533"/>
              <a:ext cx="3901600" cy="671200"/>
            </a:xfrm>
            <a:prstGeom prst="rect">
              <a:avLst/>
            </a:prstGeom>
            <a:solidFill>
              <a:srgbClr val="D9EAD3"/>
            </a:solidFill>
            <a:ln>
              <a:noFill/>
            </a:ln>
          </p:spPr>
          <p:txBody>
            <a:bodyPr spcFirstLastPara="1" wrap="square" lIns="121900" tIns="121900" rIns="121900" bIns="121900" anchor="ctr" anchorCtr="0">
              <a:noAutofit/>
            </a:bodyPr>
            <a:lstStyle/>
            <a:p>
              <a:pPr algn="ctr"/>
              <a:r>
                <a:rPr lang="en">
                  <a:latin typeface="Lexend"/>
                  <a:ea typeface="Lexend"/>
                  <a:cs typeface="Lexend"/>
                  <a:sym typeface="Lexend"/>
                </a:rPr>
                <a:t>Distributed Workers</a:t>
              </a:r>
              <a:br>
                <a:rPr lang="en">
                  <a:latin typeface="Lexend"/>
                  <a:ea typeface="Lexend"/>
                  <a:cs typeface="Lexend"/>
                  <a:sym typeface="Lexend"/>
                </a:rPr>
              </a:br>
              <a:r>
                <a:rPr lang="en" sz="1200" i="1">
                  <a:solidFill>
                    <a:schemeClr val="dk1"/>
                  </a:solidFill>
                  <a:latin typeface="Lexend"/>
                  <a:ea typeface="Lexend"/>
                  <a:cs typeface="Lexend"/>
                  <a:sym typeface="Lexend"/>
                </a:rPr>
                <a:t>(distributed processes with GPUs)</a:t>
              </a:r>
              <a:endParaRPr>
                <a:latin typeface="Lexend"/>
                <a:ea typeface="Lexend"/>
                <a:cs typeface="Lexend"/>
                <a:sym typeface="Lexend"/>
              </a:endParaRPr>
            </a:p>
          </p:txBody>
        </p:sp>
        <p:sp>
          <p:nvSpPr>
            <p:cNvPr id="485" name="Google Shape;485;p39"/>
            <p:cNvSpPr txBox="1"/>
            <p:nvPr/>
          </p:nvSpPr>
          <p:spPr>
            <a:xfrm>
              <a:off x="3451781" y="416367"/>
              <a:ext cx="1824000" cy="316000"/>
            </a:xfrm>
            <a:prstGeom prst="rect">
              <a:avLst/>
            </a:prstGeom>
            <a:noFill/>
            <a:ln>
              <a:noFill/>
            </a:ln>
          </p:spPr>
          <p:txBody>
            <a:bodyPr spcFirstLastPara="1" wrap="square" lIns="121900" tIns="121900" rIns="121900" bIns="121900" anchor="t" anchorCtr="0">
              <a:noAutofit/>
            </a:bodyPr>
            <a:lstStyle/>
            <a:p>
              <a:endParaRPr/>
            </a:p>
          </p:txBody>
        </p:sp>
        <p:grpSp>
          <p:nvGrpSpPr>
            <p:cNvPr id="486" name="Google Shape;486;p39"/>
            <p:cNvGrpSpPr/>
            <p:nvPr/>
          </p:nvGrpSpPr>
          <p:grpSpPr>
            <a:xfrm>
              <a:off x="4070582" y="3065867"/>
              <a:ext cx="5925433" cy="1616964"/>
              <a:chOff x="3051150" y="2299400"/>
              <a:chExt cx="4444075" cy="1212723"/>
            </a:xfrm>
          </p:grpSpPr>
          <p:sp>
            <p:nvSpPr>
              <p:cNvPr id="487" name="Google Shape;487;p39"/>
              <p:cNvSpPr/>
              <p:nvPr/>
            </p:nvSpPr>
            <p:spPr>
              <a:xfrm>
                <a:off x="3051150" y="2890850"/>
                <a:ext cx="4444075" cy="621273"/>
              </a:xfrm>
              <a:custGeom>
                <a:avLst/>
                <a:gdLst/>
                <a:ahLst/>
                <a:cxnLst/>
                <a:rect l="l" t="t" r="r" b="b"/>
                <a:pathLst>
                  <a:path w="177763" h="28806" extrusionOk="0">
                    <a:moveTo>
                      <a:pt x="177763" y="28806"/>
                    </a:moveTo>
                    <a:lnTo>
                      <a:pt x="177763" y="0"/>
                    </a:lnTo>
                    <a:lnTo>
                      <a:pt x="0" y="0"/>
                    </a:lnTo>
                  </a:path>
                </a:pathLst>
              </a:custGeom>
              <a:noFill/>
              <a:ln w="28575" cap="flat" cmpd="sng">
                <a:solidFill>
                  <a:srgbClr val="CC0000"/>
                </a:solidFill>
                <a:prstDash val="solid"/>
                <a:round/>
                <a:headEnd type="none" w="med" len="med"/>
                <a:tailEnd type="triangle" w="med" len="med"/>
              </a:ln>
            </p:spPr>
          </p:sp>
          <p:sp>
            <p:nvSpPr>
              <p:cNvPr id="488" name="Google Shape;488;p39"/>
              <p:cNvSpPr txBox="1"/>
              <p:nvPr/>
            </p:nvSpPr>
            <p:spPr>
              <a:xfrm>
                <a:off x="3220873" y="2299400"/>
                <a:ext cx="1436700" cy="323700"/>
              </a:xfrm>
              <a:prstGeom prst="rect">
                <a:avLst/>
              </a:prstGeom>
              <a:noFill/>
              <a:ln>
                <a:noFill/>
              </a:ln>
            </p:spPr>
            <p:txBody>
              <a:bodyPr spcFirstLastPara="1" wrap="square" lIns="121900" tIns="121900" rIns="121900" bIns="121900" anchor="t" anchorCtr="0">
                <a:noAutofit/>
              </a:bodyPr>
              <a:lstStyle/>
              <a:p>
                <a:pPr algn="ctr"/>
                <a:r>
                  <a:rPr lang="en">
                    <a:solidFill>
                      <a:srgbClr val="CC0000"/>
                    </a:solidFill>
                    <a:latin typeface="Lexend"/>
                    <a:ea typeface="Lexend"/>
                    <a:cs typeface="Lexend"/>
                    <a:sym typeface="Lexend"/>
                  </a:rPr>
                  <a:t>unfinished requests</a:t>
                </a:r>
                <a:endParaRPr>
                  <a:solidFill>
                    <a:srgbClr val="CC0000"/>
                  </a:solidFill>
                  <a:latin typeface="Lexend"/>
                  <a:ea typeface="Lexend"/>
                  <a:cs typeface="Lexend"/>
                  <a:sym typeface="Lexend"/>
                </a:endParaRPr>
              </a:p>
            </p:txBody>
          </p:sp>
        </p:grpSp>
        <p:grpSp>
          <p:nvGrpSpPr>
            <p:cNvPr id="489" name="Google Shape;489;p39"/>
            <p:cNvGrpSpPr/>
            <p:nvPr/>
          </p:nvGrpSpPr>
          <p:grpSpPr>
            <a:xfrm>
              <a:off x="2049115" y="340747"/>
              <a:ext cx="8760933" cy="4334995"/>
              <a:chOff x="1535050" y="255560"/>
              <a:chExt cx="6570700" cy="3251246"/>
            </a:xfrm>
          </p:grpSpPr>
          <p:sp>
            <p:nvSpPr>
              <p:cNvPr id="490" name="Google Shape;490;p39"/>
              <p:cNvSpPr/>
              <p:nvPr/>
            </p:nvSpPr>
            <p:spPr>
              <a:xfrm>
                <a:off x="1535050" y="739300"/>
                <a:ext cx="6509708" cy="2767506"/>
              </a:xfrm>
              <a:custGeom>
                <a:avLst/>
                <a:gdLst/>
                <a:ahLst/>
                <a:cxnLst/>
                <a:rect l="l" t="t" r="r" b="b"/>
                <a:pathLst>
                  <a:path w="208294" h="115638" extrusionOk="0">
                    <a:moveTo>
                      <a:pt x="208294" y="115638"/>
                    </a:moveTo>
                    <a:lnTo>
                      <a:pt x="208294" y="82442"/>
                    </a:lnTo>
                    <a:lnTo>
                      <a:pt x="164519" y="82442"/>
                    </a:lnTo>
                    <a:lnTo>
                      <a:pt x="164519" y="43775"/>
                    </a:lnTo>
                    <a:lnTo>
                      <a:pt x="111990" y="43775"/>
                    </a:lnTo>
                    <a:lnTo>
                      <a:pt x="111990" y="0"/>
                    </a:lnTo>
                    <a:lnTo>
                      <a:pt x="0" y="0"/>
                    </a:lnTo>
                  </a:path>
                </a:pathLst>
              </a:custGeom>
              <a:noFill/>
              <a:ln w="28575" cap="flat" cmpd="sng">
                <a:solidFill>
                  <a:srgbClr val="4A86E8"/>
                </a:solidFill>
                <a:prstDash val="solid"/>
                <a:round/>
                <a:headEnd type="none" w="med" len="med"/>
                <a:tailEnd type="triangle" w="med" len="med"/>
              </a:ln>
            </p:spPr>
          </p:sp>
          <p:pic>
            <p:nvPicPr>
              <p:cNvPr id="491" name="Google Shape;491;p39"/>
              <p:cNvPicPr preferRelativeResize="0"/>
              <p:nvPr/>
            </p:nvPicPr>
            <p:blipFill>
              <a:blip r:embed="rId3">
                <a:alphaModFix/>
              </a:blip>
              <a:stretch>
                <a:fillRect/>
              </a:stretch>
            </p:blipFill>
            <p:spPr>
              <a:xfrm>
                <a:off x="1768606" y="255560"/>
                <a:ext cx="427025" cy="427025"/>
              </a:xfrm>
              <a:prstGeom prst="rect">
                <a:avLst/>
              </a:prstGeom>
              <a:noFill/>
              <a:ln>
                <a:noFill/>
              </a:ln>
            </p:spPr>
          </p:pic>
          <p:sp>
            <p:nvSpPr>
              <p:cNvPr id="492" name="Google Shape;492;p39"/>
              <p:cNvSpPr txBox="1"/>
              <p:nvPr/>
            </p:nvSpPr>
            <p:spPr>
              <a:xfrm>
                <a:off x="1874626" y="346650"/>
                <a:ext cx="2060100" cy="323700"/>
              </a:xfrm>
              <a:prstGeom prst="rect">
                <a:avLst/>
              </a:prstGeom>
              <a:noFill/>
              <a:ln>
                <a:noFill/>
              </a:ln>
            </p:spPr>
            <p:txBody>
              <a:bodyPr spcFirstLastPara="1" wrap="square" lIns="121900" tIns="121900" rIns="121900" bIns="121900" anchor="t" anchorCtr="0">
                <a:noAutofit/>
              </a:bodyPr>
              <a:lstStyle/>
              <a:p>
                <a:pPr algn="ctr"/>
                <a:r>
                  <a:rPr lang="en">
                    <a:solidFill>
                      <a:srgbClr val="4A86E8"/>
                    </a:solidFill>
                    <a:latin typeface="Lexend"/>
                    <a:ea typeface="Lexend"/>
                    <a:cs typeface="Lexend"/>
                    <a:sym typeface="Lexend"/>
                  </a:rPr>
                  <a:t>streaming results</a:t>
                </a:r>
                <a:endParaRPr>
                  <a:solidFill>
                    <a:srgbClr val="4A86E8"/>
                  </a:solidFill>
                  <a:latin typeface="Lexend"/>
                  <a:ea typeface="Lexend"/>
                  <a:cs typeface="Lexend"/>
                  <a:sym typeface="Lexend"/>
                </a:endParaRPr>
              </a:p>
            </p:txBody>
          </p:sp>
          <p:sp>
            <p:nvSpPr>
              <p:cNvPr id="493" name="Google Shape;493;p39"/>
              <p:cNvSpPr txBox="1"/>
              <p:nvPr/>
            </p:nvSpPr>
            <p:spPr>
              <a:xfrm>
                <a:off x="6028426" y="679413"/>
                <a:ext cx="2060100" cy="323700"/>
              </a:xfrm>
              <a:prstGeom prst="rect">
                <a:avLst/>
              </a:prstGeom>
              <a:noFill/>
              <a:ln>
                <a:noFill/>
              </a:ln>
            </p:spPr>
            <p:txBody>
              <a:bodyPr spcFirstLastPara="1" wrap="square" lIns="121900" tIns="121900" rIns="121900" bIns="121900" anchor="t" anchorCtr="0">
                <a:noAutofit/>
              </a:bodyPr>
              <a:lstStyle/>
              <a:p>
                <a:r>
                  <a:rPr lang="en">
                    <a:solidFill>
                      <a:srgbClr val="4A86E8"/>
                    </a:solidFill>
                    <a:latin typeface="Lexend"/>
                    <a:ea typeface="Lexend"/>
                    <a:cs typeface="Lexend"/>
                    <a:sym typeface="Lexend"/>
                  </a:rPr>
                  <a:t>detokenize</a:t>
                </a:r>
                <a:endParaRPr>
                  <a:solidFill>
                    <a:srgbClr val="4A86E8"/>
                  </a:solidFill>
                  <a:latin typeface="Lexend"/>
                  <a:ea typeface="Lexend"/>
                  <a:cs typeface="Lexend"/>
                  <a:sym typeface="Lexend"/>
                </a:endParaRPr>
              </a:p>
            </p:txBody>
          </p:sp>
          <p:sp>
            <p:nvSpPr>
              <p:cNvPr id="494" name="Google Shape;494;p39"/>
              <p:cNvSpPr txBox="1"/>
              <p:nvPr/>
            </p:nvSpPr>
            <p:spPr>
              <a:xfrm>
                <a:off x="5051450" y="1234400"/>
                <a:ext cx="3054300" cy="323700"/>
              </a:xfrm>
              <a:prstGeom prst="rect">
                <a:avLst/>
              </a:prstGeom>
              <a:noFill/>
              <a:ln>
                <a:noFill/>
              </a:ln>
            </p:spPr>
            <p:txBody>
              <a:bodyPr spcFirstLastPara="1" wrap="square" lIns="121900" tIns="121900" rIns="121900" bIns="121900" anchor="t" anchorCtr="0">
                <a:noAutofit/>
              </a:bodyPr>
              <a:lstStyle/>
              <a:p>
                <a:r>
                  <a:rPr lang="en">
                    <a:solidFill>
                      <a:srgbClr val="4A86E8"/>
                    </a:solidFill>
                    <a:latin typeface="Lexend"/>
                    <a:ea typeface="Lexend"/>
                    <a:cs typeface="Lexend"/>
                    <a:sym typeface="Lexend"/>
                  </a:rPr>
                  <a:t>1 new token ID for each request</a:t>
                </a:r>
                <a:endParaRPr>
                  <a:solidFill>
                    <a:srgbClr val="4A86E8"/>
                  </a:solidFill>
                  <a:latin typeface="Lexend"/>
                  <a:ea typeface="Lexend"/>
                  <a:cs typeface="Lexend"/>
                  <a:sym typeface="Lexend"/>
                </a:endParaRPr>
              </a:p>
            </p:txBody>
          </p:sp>
        </p:grpSp>
        <p:pic>
          <p:nvPicPr>
            <p:cNvPr id="496" name="Google Shape;496;p39"/>
            <p:cNvPicPr preferRelativeResize="0"/>
            <p:nvPr/>
          </p:nvPicPr>
          <p:blipFill>
            <a:blip r:embed="rId4">
              <a:alphaModFix/>
            </a:blip>
            <a:stretch>
              <a:fillRect/>
            </a:stretch>
          </p:blipFill>
          <p:spPr>
            <a:xfrm>
              <a:off x="9996015" y="4699101"/>
              <a:ext cx="762233" cy="762233"/>
            </a:xfrm>
            <a:prstGeom prst="rect">
              <a:avLst/>
            </a:prstGeom>
            <a:noFill/>
            <a:ln>
              <a:noFill/>
            </a:ln>
          </p:spPr>
        </p:pic>
      </p:grpSp>
      <p:sp>
        <p:nvSpPr>
          <p:cNvPr id="3" name="文本框 2">
            <a:extLst>
              <a:ext uri="{FF2B5EF4-FFF2-40B4-BE49-F238E27FC236}">
                <a16:creationId xmlns:a16="http://schemas.microsoft.com/office/drawing/2014/main" id="{10DC4344-CFFE-08E6-C34D-43AFA9737B65}"/>
              </a:ext>
            </a:extLst>
          </p:cNvPr>
          <p:cNvSpPr txBox="1"/>
          <p:nvPr/>
        </p:nvSpPr>
        <p:spPr>
          <a:xfrm>
            <a:off x="1207881" y="3993627"/>
            <a:ext cx="9602163" cy="2223879"/>
          </a:xfrm>
          <a:prstGeom prst="rect">
            <a:avLst/>
          </a:prstGeom>
          <a:solidFill>
            <a:schemeClr val="bg1"/>
          </a:solidFill>
          <a:ln>
            <a:solidFill>
              <a:schemeClr val="bg1">
                <a:lumMod val="85000"/>
              </a:schemeClr>
            </a:solidFill>
          </a:ln>
        </p:spPr>
        <p:txBody>
          <a:bodyPr wrap="square">
            <a:spAutoFit/>
          </a:bodyPr>
          <a:lstStyle/>
          <a:p>
            <a:pPr marL="239106" indent="-239106" defTabSz="1218804" fontAlgn="base" latinLnBrk="1">
              <a:lnSpc>
                <a:spcPct val="150000"/>
              </a:lnSpc>
              <a:spcAft>
                <a:spcPts val="800"/>
              </a:spcAft>
              <a:buClr>
                <a:srgbClr val="92D050"/>
              </a:buClr>
              <a:buFont typeface="Arial" pitchFamily="34" charset="0"/>
              <a:buChar char="•"/>
            </a:pPr>
            <a:r>
              <a:rPr lang="zh-CN" altLang="en-US" kern="0" dirty="0">
                <a:solidFill>
                  <a:srgbClr val="1F2328"/>
                </a:solidFill>
                <a:latin typeface="Lexend" pitchFamily="2" charset="0"/>
                <a:ea typeface="微软雅黑" pitchFamily="34" charset="-122"/>
              </a:rPr>
              <a:t>推理完成后，结果会被发送回 </a:t>
            </a:r>
            <a:r>
              <a:rPr lang="en" altLang="zh-CN" kern="0" dirty="0" err="1">
                <a:solidFill>
                  <a:srgbClr val="1F2328"/>
                </a:solidFill>
                <a:latin typeface="Lexend" pitchFamily="2" charset="0"/>
                <a:ea typeface="微软雅黑" pitchFamily="34" charset="-122"/>
              </a:rPr>
              <a:t>LLMEngine</a:t>
            </a:r>
            <a:r>
              <a:rPr lang="zh-CN" altLang="en" kern="0" dirty="0">
                <a:solidFill>
                  <a:srgbClr val="1F2328"/>
                </a:solidFill>
                <a:latin typeface="Lexend" pitchFamily="2" charset="0"/>
                <a:ea typeface="微软雅黑" pitchFamily="34" charset="-122"/>
              </a:rPr>
              <a:t>。</a:t>
            </a:r>
            <a:r>
              <a:rPr lang="en" altLang="zh-CN" kern="0" dirty="0" err="1">
                <a:solidFill>
                  <a:srgbClr val="1F2328"/>
                </a:solidFill>
                <a:latin typeface="Lexend" pitchFamily="2" charset="0"/>
                <a:ea typeface="微软雅黑" pitchFamily="34" charset="-122"/>
              </a:rPr>
              <a:t>LLMEngine</a:t>
            </a:r>
            <a:r>
              <a:rPr lang="en" altLang="zh-CN" kern="0" dirty="0">
                <a:solidFill>
                  <a:srgbClr val="1F2328"/>
                </a:solidFill>
                <a:latin typeface="Lexend" pitchFamily="2" charset="0"/>
                <a:ea typeface="微软雅黑" pitchFamily="34" charset="-122"/>
              </a:rPr>
              <a:t> </a:t>
            </a:r>
            <a:r>
              <a:rPr lang="zh-CN" altLang="en-US" kern="0" dirty="0">
                <a:solidFill>
                  <a:srgbClr val="1F2328"/>
                </a:solidFill>
                <a:latin typeface="Lexend" pitchFamily="2" charset="0"/>
                <a:ea typeface="微软雅黑" pitchFamily="34" charset="-122"/>
              </a:rPr>
              <a:t>会对生成 </a:t>
            </a:r>
            <a:r>
              <a:rPr lang="en" altLang="zh-CN" kern="0" dirty="0">
                <a:solidFill>
                  <a:srgbClr val="1F2328"/>
                </a:solidFill>
                <a:latin typeface="Lexend" pitchFamily="2" charset="0"/>
                <a:ea typeface="微软雅黑" pitchFamily="34" charset="-122"/>
              </a:rPr>
              <a:t>tokens </a:t>
            </a:r>
            <a:r>
              <a:rPr lang="zh-CN" altLang="en-US" kern="0" dirty="0">
                <a:solidFill>
                  <a:srgbClr val="1F2328"/>
                </a:solidFill>
                <a:latin typeface="Lexend" pitchFamily="2" charset="0"/>
                <a:ea typeface="微软雅黑" pitchFamily="34" charset="-122"/>
              </a:rPr>
              <a:t>进行 </a:t>
            </a:r>
            <a:r>
              <a:rPr lang="en" altLang="zh-CN" kern="0" dirty="0">
                <a:solidFill>
                  <a:srgbClr val="1F2328"/>
                </a:solidFill>
                <a:latin typeface="Lexend" pitchFamily="2" charset="0"/>
                <a:ea typeface="微软雅黑" pitchFamily="34" charset="-122"/>
              </a:rPr>
              <a:t>detokenization</a:t>
            </a:r>
            <a:r>
              <a:rPr lang="zh-CN" altLang="en" kern="0" dirty="0">
                <a:solidFill>
                  <a:srgbClr val="1F2328"/>
                </a:solidFill>
                <a:latin typeface="Lexend" pitchFamily="2" charset="0"/>
                <a:ea typeface="微软雅黑" pitchFamily="34" charset="-122"/>
              </a:rPr>
              <a:t>，</a:t>
            </a:r>
            <a:r>
              <a:rPr lang="zh-CN" altLang="en-US" kern="0" dirty="0">
                <a:solidFill>
                  <a:srgbClr val="1F2328"/>
                </a:solidFill>
                <a:latin typeface="Lexend" pitchFamily="2" charset="0"/>
                <a:ea typeface="微软雅黑" pitchFamily="34" charset="-122"/>
              </a:rPr>
              <a:t>将它们转换回可读文本，并最终将生成结果流式地返回给用户。这一流程使得生成的结果可以尽快交付给用户，而无需等待整个请求的完全完成。</a:t>
            </a:r>
          </a:p>
          <a:p>
            <a:pPr marL="239106" indent="-239106" defTabSz="1218804" fontAlgn="base" latinLnBrk="1">
              <a:lnSpc>
                <a:spcPct val="150000"/>
              </a:lnSpc>
              <a:spcAft>
                <a:spcPts val="800"/>
              </a:spcAft>
              <a:buClr>
                <a:srgbClr val="92D050"/>
              </a:buClr>
              <a:buFont typeface="Arial" pitchFamily="34" charset="0"/>
              <a:buChar char="•"/>
            </a:pPr>
            <a:r>
              <a:rPr lang="zh-CN" altLang="en-US" kern="0" dirty="0">
                <a:solidFill>
                  <a:srgbClr val="1F2328"/>
                </a:solidFill>
                <a:latin typeface="Lexend" pitchFamily="2" charset="0"/>
                <a:ea typeface="微软雅黑" pitchFamily="34" charset="-122"/>
              </a:rPr>
              <a:t>整个请求的处理流程由 </a:t>
            </a:r>
            <a:r>
              <a:rPr lang="en" altLang="zh-CN" kern="0" dirty="0" err="1">
                <a:solidFill>
                  <a:srgbClr val="1F2328"/>
                </a:solidFill>
                <a:latin typeface="Lexend" pitchFamily="2" charset="0"/>
                <a:ea typeface="微软雅黑" pitchFamily="34" charset="-122"/>
              </a:rPr>
              <a:t>LLMEngine</a:t>
            </a:r>
            <a:r>
              <a:rPr lang="en" altLang="zh-CN" kern="0" dirty="0">
                <a:solidFill>
                  <a:srgbClr val="1F2328"/>
                </a:solidFill>
                <a:latin typeface="Lexend" pitchFamily="2" charset="0"/>
                <a:ea typeface="微软雅黑" pitchFamily="34" charset="-122"/>
              </a:rPr>
              <a:t> </a:t>
            </a:r>
            <a:r>
              <a:rPr lang="zh-CN" altLang="en-US" kern="0" dirty="0">
                <a:solidFill>
                  <a:srgbClr val="1F2328"/>
                </a:solidFill>
                <a:latin typeface="Lexend" pitchFamily="2" charset="0"/>
                <a:ea typeface="微软雅黑" pitchFamily="34" charset="-122"/>
              </a:rPr>
              <a:t>进行协调调度，通过 </a:t>
            </a:r>
            <a:r>
              <a:rPr lang="en" altLang="zh-CN" kern="0" dirty="0">
                <a:solidFill>
                  <a:srgbClr val="1F2328"/>
                </a:solidFill>
                <a:latin typeface="Lexend" pitchFamily="2" charset="0"/>
                <a:ea typeface="微软雅黑" pitchFamily="34" charset="-122"/>
              </a:rPr>
              <a:t>Scheduler </a:t>
            </a:r>
            <a:r>
              <a:rPr lang="zh-CN" altLang="en-US" kern="0" dirty="0">
                <a:solidFill>
                  <a:srgbClr val="1F2328"/>
                </a:solidFill>
                <a:latin typeface="Lexend" pitchFamily="2" charset="0"/>
                <a:ea typeface="微软雅黑" pitchFamily="34" charset="-122"/>
              </a:rPr>
              <a:t>管理内存和资源的有效利用，</a:t>
            </a:r>
            <a:r>
              <a:rPr lang="en" altLang="zh-CN" kern="0" dirty="0">
                <a:solidFill>
                  <a:srgbClr val="1F2328"/>
                </a:solidFill>
                <a:latin typeface="Lexend" pitchFamily="2" charset="0"/>
                <a:ea typeface="微软雅黑" pitchFamily="34" charset="-122"/>
              </a:rPr>
              <a:t>Worker </a:t>
            </a:r>
            <a:r>
              <a:rPr lang="zh-CN" altLang="en-US" kern="0" dirty="0">
                <a:solidFill>
                  <a:srgbClr val="1F2328"/>
                </a:solidFill>
                <a:latin typeface="Lexend" pitchFamily="2" charset="0"/>
                <a:ea typeface="微软雅黑" pitchFamily="34" charset="-122"/>
              </a:rPr>
              <a:t>在 </a:t>
            </a:r>
            <a:r>
              <a:rPr lang="en" altLang="zh-CN" kern="0" dirty="0">
                <a:solidFill>
                  <a:srgbClr val="1F2328"/>
                </a:solidFill>
                <a:latin typeface="Lexend" pitchFamily="2" charset="0"/>
                <a:ea typeface="微软雅黑" pitchFamily="34" charset="-122"/>
              </a:rPr>
              <a:t>GPU </a:t>
            </a:r>
            <a:r>
              <a:rPr lang="zh-CN" altLang="en-US" kern="0" dirty="0">
                <a:solidFill>
                  <a:srgbClr val="1F2328"/>
                </a:solidFill>
                <a:latin typeface="Lexend" pitchFamily="2" charset="0"/>
                <a:ea typeface="微软雅黑" pitchFamily="34" charset="-122"/>
              </a:rPr>
              <a:t>上执行具体的推理计算，最终将结果流式地返回给用户。</a:t>
            </a:r>
          </a:p>
        </p:txBody>
      </p:sp>
    </p:spTree>
    <p:extLst>
      <p:ext uri="{BB962C8B-B14F-4D97-AF65-F5344CB8AC3E}">
        <p14:creationId xmlns:p14="http://schemas.microsoft.com/office/powerpoint/2010/main" val="3451947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0"/>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Summary</a:t>
            </a:r>
            <a:endParaRPr/>
          </a:p>
        </p:txBody>
      </p:sp>
      <p:sp>
        <p:nvSpPr>
          <p:cNvPr id="502" name="Google Shape;502;p40"/>
          <p:cNvSpPr txBox="1">
            <a:spLocks noGrp="1"/>
          </p:cNvSpPr>
          <p:nvPr>
            <p:ph sz="half" idx="1"/>
          </p:nvPr>
        </p:nvSpPr>
        <p:spPr>
          <a:prstGeom prst="rect">
            <a:avLst/>
          </a:prstGeom>
        </p:spPr>
        <p:txBody>
          <a:bodyPr spcFirstLastPara="1" wrap="square" lIns="121900" tIns="121900" rIns="121900" bIns="121900" anchor="ctr" anchorCtr="0">
            <a:normAutofit/>
          </a:bodyPr>
          <a:lstStyle/>
          <a:p>
            <a:pPr indent="-491054">
              <a:lnSpc>
                <a:spcPct val="100000"/>
              </a:lnSpc>
              <a:buClr>
                <a:schemeClr val="dk1"/>
              </a:buClr>
              <a:buSzPts val="2200"/>
              <a:buAutoNum type="arabicPeriod"/>
            </a:pPr>
            <a:r>
              <a:rPr lang="en" sz="2933" dirty="0">
                <a:solidFill>
                  <a:schemeClr val="dk1"/>
                </a:solidFill>
              </a:rPr>
              <a:t>Core component: </a:t>
            </a:r>
            <a:r>
              <a:rPr lang="en" sz="2933" dirty="0" err="1">
                <a:solidFill>
                  <a:srgbClr val="4A86E8"/>
                </a:solidFill>
              </a:rPr>
              <a:t>LLMEngine</a:t>
            </a:r>
            <a:endParaRPr sz="2933" dirty="0">
              <a:solidFill>
                <a:srgbClr val="4A86E8"/>
              </a:solidFill>
            </a:endParaRPr>
          </a:p>
          <a:p>
            <a:pPr indent="-491054">
              <a:lnSpc>
                <a:spcPct val="100000"/>
              </a:lnSpc>
              <a:spcBef>
                <a:spcPts val="1333"/>
              </a:spcBef>
              <a:buClr>
                <a:schemeClr val="dk1"/>
              </a:buClr>
              <a:buSzPts val="2200"/>
              <a:buAutoNum type="arabicPeriod"/>
            </a:pPr>
            <a:r>
              <a:rPr lang="en" sz="2933" dirty="0">
                <a:solidFill>
                  <a:schemeClr val="dk1"/>
                </a:solidFill>
              </a:rPr>
              <a:t>Centralized controller → Distributed workers</a:t>
            </a:r>
            <a:endParaRPr sz="2933" dirty="0">
              <a:solidFill>
                <a:schemeClr val="dk1"/>
              </a:solidFill>
            </a:endParaRPr>
          </a:p>
          <a:p>
            <a:pPr indent="-491054">
              <a:lnSpc>
                <a:spcPct val="100000"/>
              </a:lnSpc>
              <a:spcBef>
                <a:spcPts val="1333"/>
              </a:spcBef>
              <a:buClr>
                <a:schemeClr val="dk1"/>
              </a:buClr>
              <a:buSzPts val="2200"/>
              <a:buAutoNum type="arabicPeriod"/>
            </a:pPr>
            <a:r>
              <a:rPr lang="en" sz="2933" dirty="0">
                <a:solidFill>
                  <a:schemeClr val="dk1"/>
                </a:solidFill>
              </a:rPr>
              <a:t>Scheduler prepares the requests at each step</a:t>
            </a:r>
            <a:endParaRPr sz="2933" dirty="0">
              <a:solidFill>
                <a:schemeClr val="dk1"/>
              </a:solidFill>
            </a:endParaRPr>
          </a:p>
          <a:p>
            <a:pPr indent="-491054">
              <a:lnSpc>
                <a:spcPct val="100000"/>
              </a:lnSpc>
              <a:spcBef>
                <a:spcPts val="1333"/>
              </a:spcBef>
              <a:spcAft>
                <a:spcPts val="1333"/>
              </a:spcAft>
              <a:buClr>
                <a:schemeClr val="dk1"/>
              </a:buClr>
              <a:buSzPts val="2200"/>
              <a:buAutoNum type="arabicPeriod"/>
            </a:pPr>
            <a:r>
              <a:rPr lang="en" sz="2933" dirty="0">
                <a:solidFill>
                  <a:schemeClr val="dk1"/>
                </a:solidFill>
              </a:rPr>
              <a:t>Workers run the model with </a:t>
            </a:r>
            <a:r>
              <a:rPr lang="en" sz="2933" dirty="0" err="1">
                <a:solidFill>
                  <a:srgbClr val="4A86E8"/>
                </a:solidFill>
              </a:rPr>
              <a:t>PagedAttention</a:t>
            </a:r>
            <a:endParaRPr sz="2933" dirty="0">
              <a:solidFill>
                <a:srgbClr val="4A86E8"/>
              </a:solidFill>
            </a:endParaRPr>
          </a:p>
        </p:txBody>
      </p:sp>
      <p:sp>
        <p:nvSpPr>
          <p:cNvPr id="503" name="Google Shape;503;p40"/>
          <p:cNvSpPr txBox="1">
            <a:spLocks noGrp="1"/>
          </p:cNvSpPr>
          <p:nvPr>
            <p:ph type="sldNum" idx="4294967295"/>
          </p:nvPr>
        </p:nvSpPr>
        <p:spPr>
          <a:xfrm>
            <a:off x="11464925" y="6218238"/>
            <a:ext cx="731838" cy="523875"/>
          </a:xfrm>
          <a:prstGeom prst="rect">
            <a:avLst/>
          </a:prstGeom>
        </p:spPr>
        <p:txBody>
          <a:bodyPr spcFirstLastPara="1" wrap="square" lIns="121900" tIns="121900" rIns="121900" bIns="121900" anchor="ctr" anchorCtr="0">
            <a:normAutofit/>
          </a:bodyPr>
          <a:lstStyle/>
          <a:p>
            <a:pPr algn="r"/>
            <a:fld id="{00000000-1234-1234-1234-123412341234}" type="slidenum">
              <a:rPr lang="en"/>
              <a:pPr algn="r"/>
              <a:t>49</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4931236" y="1046095"/>
            <a:ext cx="2334293" cy="2646878"/>
          </a:xfrm>
          <a:prstGeom prst="rect">
            <a:avLst/>
          </a:prstGeom>
          <a:noFill/>
        </p:spPr>
        <p:txBody>
          <a:bodyPr wrap="none" rtlCol="0">
            <a:spAutoFit/>
          </a:bodyPr>
          <a:lstStyle/>
          <a:p>
            <a:pPr algn="ctr"/>
            <a:r>
              <a:rPr kumimoji="1" lang="en-US" altLang="zh-CN" sz="16600"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2" name="文本框 1">
            <a:extLst>
              <a:ext uri="{FF2B5EF4-FFF2-40B4-BE49-F238E27FC236}">
                <a16:creationId xmlns:a16="http://schemas.microsoft.com/office/drawing/2014/main" id="{23318274-4988-A24C-A300-D395CB35B714}"/>
              </a:ext>
            </a:extLst>
          </p:cNvPr>
          <p:cNvSpPr txBox="1"/>
          <p:nvPr/>
        </p:nvSpPr>
        <p:spPr>
          <a:xfrm>
            <a:off x="1518476" y="2969698"/>
            <a:ext cx="9159810" cy="1569660"/>
          </a:xfrm>
          <a:prstGeom prst="rect">
            <a:avLst/>
          </a:prstGeom>
          <a:noFill/>
        </p:spPr>
        <p:txBody>
          <a:bodyPr wrap="square" rtlCol="0">
            <a:spAutoFit/>
          </a:bodyPr>
          <a:lstStyle/>
          <a:p>
            <a:pPr algn="ctr">
              <a:spcBef>
                <a:spcPts val="1349"/>
              </a:spcBef>
              <a:spcAft>
                <a:spcPts val="450"/>
              </a:spcAft>
            </a:pPr>
            <a:r>
              <a:rPr lang="en" altLang="zh-CN" sz="9600" b="1" err="1">
                <a:solidFill>
                  <a:schemeClr val="tx2"/>
                </a:solidFill>
                <a:latin typeface="FUTURA MEDIUM" panose="020B0602020204020303" pitchFamily="34" charset="-79"/>
                <a:ea typeface="Lexend"/>
                <a:cs typeface="FUTURA MEDIUM" panose="020B0602020204020303" pitchFamily="34" charset="-79"/>
                <a:sym typeface="Lexend"/>
              </a:rPr>
              <a:t>vLLM</a:t>
            </a:r>
            <a:r>
              <a:rPr lang="en" altLang="zh-CN" sz="9600" b="1">
                <a:solidFill>
                  <a:schemeClr val="tx2"/>
                </a:solidFill>
                <a:latin typeface="FUTURA MEDIUM" panose="020B0602020204020303" pitchFamily="34" charset="-79"/>
                <a:ea typeface="Lexend"/>
                <a:cs typeface="FUTURA MEDIUM" panose="020B0602020204020303" pitchFamily="34" charset="-79"/>
                <a:sym typeface="Lexend"/>
              </a:rPr>
              <a:t> Overview</a:t>
            </a:r>
            <a:endParaRPr lang="en" altLang="zh-CN" sz="7200" b="1">
              <a:solidFill>
                <a:schemeClr val="tx2"/>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2306638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7C8E4-3300-3D16-A2AB-A8E87EE8B1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F5E4546-93BE-FFEA-8EC9-B7100A43D4A4}"/>
              </a:ext>
            </a:extLst>
          </p:cNvPr>
          <p:cNvSpPr>
            <a:spLocks noGrp="1"/>
          </p:cNvSpPr>
          <p:nvPr>
            <p:ph sz="half" idx="1"/>
          </p:nvPr>
        </p:nvSpPr>
        <p:spPr/>
        <p:txBody>
          <a:bodyPr/>
          <a:lstStyle/>
          <a:p>
            <a:r>
              <a:rPr kumimoji="1" lang="en" altLang="zh-CN" dirty="0">
                <a:solidFill>
                  <a:srgbClr val="0432FF"/>
                </a:solidFill>
                <a:hlinkClick r:id="rId2">
                  <a:extLst>
                    <a:ext uri="{A12FA001-AC4F-418D-AE19-62706E023703}">
                      <ahyp:hlinkClr xmlns:ahyp="http://schemas.microsoft.com/office/drawing/2018/hyperlinkcolor" val="tx"/>
                    </a:ext>
                  </a:extLst>
                </a:hlinkClick>
              </a:rPr>
              <a:t>https://zhuanlan.zhihu.com/p/691045737</a:t>
            </a:r>
            <a:endParaRPr kumimoji="1" lang="en" altLang="zh-CN" dirty="0">
              <a:solidFill>
                <a:srgbClr val="0432FF"/>
              </a:solidFill>
            </a:endParaRPr>
          </a:p>
          <a:p>
            <a:r>
              <a:rPr kumimoji="1" lang="en" altLang="zh-CN" dirty="0">
                <a:solidFill>
                  <a:srgbClr val="0432FF"/>
                </a:solidFill>
                <a:hlinkClick r:id="rId3">
                  <a:extLst>
                    <a:ext uri="{A12FA001-AC4F-418D-AE19-62706E023703}">
                      <ahyp:hlinkClr xmlns:ahyp="http://schemas.microsoft.com/office/drawing/2018/hyperlinkcolor" val="tx"/>
                    </a:ext>
                  </a:extLst>
                </a:hlinkClick>
              </a:rPr>
              <a:t>https://github.com/PaddleJitLab/CUDATutorial/blob/develop/docs/16_vllm_source_code/01_vllm_arch.md</a:t>
            </a:r>
            <a:endParaRPr kumimoji="1" lang="en" altLang="zh-CN" dirty="0">
              <a:solidFill>
                <a:srgbClr val="0432FF"/>
              </a:solidFill>
            </a:endParaRPr>
          </a:p>
          <a:p>
            <a:r>
              <a:rPr kumimoji="1" lang="en" altLang="zh-CN" dirty="0">
                <a:solidFill>
                  <a:srgbClr val="0432FF"/>
                </a:solidFill>
                <a:hlinkClick r:id="rId4">
                  <a:extLst>
                    <a:ext uri="{A12FA001-AC4F-418D-AE19-62706E023703}">
                      <ahyp:hlinkClr xmlns:ahyp="http://schemas.microsoft.com/office/drawing/2018/hyperlinkcolor" val="tx"/>
                    </a:ext>
                  </a:extLst>
                </a:hlinkClick>
              </a:rPr>
              <a:t>https://arxiv.org/pdf/2309.06180</a:t>
            </a:r>
            <a:endParaRPr kumimoji="1" lang="en" altLang="zh-CN" dirty="0">
              <a:solidFill>
                <a:srgbClr val="0432FF"/>
              </a:solidFill>
            </a:endParaRPr>
          </a:p>
          <a:p>
            <a:r>
              <a:rPr kumimoji="1" lang="en" altLang="zh-CN" dirty="0">
                <a:solidFill>
                  <a:srgbClr val="0432FF"/>
                </a:solidFill>
                <a:hlinkClick r:id="rId5">
                  <a:extLst>
                    <a:ext uri="{A12FA001-AC4F-418D-AE19-62706E023703}">
                      <ahyp:hlinkClr xmlns:ahyp="http://schemas.microsoft.com/office/drawing/2018/hyperlinkcolor" val="tx"/>
                    </a:ext>
                  </a:extLst>
                </a:hlinkClick>
              </a:rPr>
              <a:t>https://docs.google.com/presentation/d/1RgUD8aCfcHocghoP3zmXzck9vX3RCI9yfUAB2Bbcl4Y/edit#slide=id.g2716b686c46_0_3</a:t>
            </a:r>
            <a:endParaRPr kumimoji="1" lang="en" altLang="zh-CN" dirty="0">
              <a:solidFill>
                <a:srgbClr val="0432FF"/>
              </a:solidFill>
            </a:endParaRPr>
          </a:p>
          <a:p>
            <a:endParaRPr kumimoji="1" lang="en" altLang="zh-CN" dirty="0">
              <a:solidFill>
                <a:srgbClr val="0432FF"/>
              </a:solidFill>
            </a:endParaRPr>
          </a:p>
        </p:txBody>
      </p:sp>
    </p:spTree>
    <p:extLst>
      <p:ext uri="{BB962C8B-B14F-4D97-AF65-F5344CB8AC3E}">
        <p14:creationId xmlns:p14="http://schemas.microsoft.com/office/powerpoint/2010/main" val="1424824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Our Goal</a:t>
            </a:r>
            <a:endParaRPr/>
          </a:p>
        </p:txBody>
      </p:sp>
      <p:sp>
        <p:nvSpPr>
          <p:cNvPr id="103" name="Google Shape;103;p19"/>
          <p:cNvSpPr txBox="1">
            <a:spLocks noGrp="1"/>
          </p:cNvSpPr>
          <p:nvPr>
            <p:ph sz="half" idx="1"/>
          </p:nvPr>
        </p:nvSpPr>
        <p:spPr>
          <a:prstGeom prst="rect">
            <a:avLst/>
          </a:prstGeom>
        </p:spPr>
        <p:txBody>
          <a:bodyPr spcFirstLastPara="1" wrap="square" lIns="121900" tIns="121900" rIns="121900" bIns="121900" anchor="ctr" anchorCtr="0">
            <a:noAutofit/>
          </a:bodyPr>
          <a:lstStyle/>
          <a:p>
            <a:pPr marL="0" indent="0">
              <a:buNone/>
            </a:pPr>
            <a:r>
              <a:rPr lang="zh-CN" altLang="en-US" sz="3200">
                <a:solidFill>
                  <a:schemeClr val="dk1"/>
                </a:solidFill>
                <a:latin typeface="Lexend" pitchFamily="2" charset="0"/>
                <a:ea typeface="Microsoft YaHei" panose="020B0503020204020204" pitchFamily="34" charset="-122"/>
              </a:rPr>
              <a:t>结合 iterative-level schedule (continuous batching) 和 PagedAttention 注意力算法以提高服务的吞吐量。</a:t>
            </a:r>
          </a:p>
          <a:p>
            <a:pPr marL="0" indent="0">
              <a:buNone/>
            </a:pPr>
            <a:endParaRPr lang="en" sz="3200">
              <a:solidFill>
                <a:schemeClr val="dk1"/>
              </a:solidFill>
              <a:latin typeface="Lexend" pitchFamily="2" charset="0"/>
              <a:ea typeface="Microsoft YaHei" panose="020B0503020204020204" pitchFamily="34" charset="-122"/>
            </a:endParaRPr>
          </a:p>
          <a:p>
            <a:pPr marL="0" indent="0">
              <a:buNone/>
            </a:pPr>
            <a:r>
              <a:rPr lang="en" sz="3200">
                <a:solidFill>
                  <a:schemeClr val="dk1"/>
                </a:solidFill>
                <a:latin typeface="Lexend" pitchFamily="2" charset="0"/>
                <a:ea typeface="Microsoft YaHei" panose="020B0503020204020204" pitchFamily="34" charset="-122"/>
              </a:rPr>
              <a:t>Build the </a:t>
            </a:r>
            <a:r>
              <a:rPr lang="en" sz="3200">
                <a:solidFill>
                  <a:srgbClr val="4985E8"/>
                </a:solidFill>
                <a:latin typeface="Lexend" pitchFamily="2" charset="0"/>
                <a:ea typeface="Microsoft YaHei" panose="020B0503020204020204" pitchFamily="34" charset="-122"/>
              </a:rPr>
              <a:t>fastest</a:t>
            </a:r>
            <a:r>
              <a:rPr lang="en" sz="3200">
                <a:solidFill>
                  <a:schemeClr val="dk1"/>
                </a:solidFill>
                <a:latin typeface="Lexend" pitchFamily="2" charset="0"/>
                <a:ea typeface="Microsoft YaHei" panose="020B0503020204020204" pitchFamily="34" charset="-122"/>
              </a:rPr>
              <a:t> and</a:t>
            </a:r>
            <a:r>
              <a:rPr lang="zh-CN" altLang="en-US" sz="3200">
                <a:solidFill>
                  <a:schemeClr val="dk1"/>
                </a:solidFill>
                <a:latin typeface="Lexend" pitchFamily="2" charset="0"/>
                <a:ea typeface="Microsoft YaHei" panose="020B0503020204020204" pitchFamily="34" charset="-122"/>
              </a:rPr>
              <a:t> </a:t>
            </a:r>
            <a:r>
              <a:rPr lang="en" sz="3200">
                <a:solidFill>
                  <a:srgbClr val="4A86E8"/>
                </a:solidFill>
                <a:latin typeface="Lexend" pitchFamily="2" charset="0"/>
                <a:ea typeface="Microsoft YaHei" panose="020B0503020204020204" pitchFamily="34" charset="-122"/>
              </a:rPr>
              <a:t>easiest-to-use</a:t>
            </a:r>
            <a:r>
              <a:rPr lang="en" sz="3200">
                <a:solidFill>
                  <a:schemeClr val="dk1"/>
                </a:solidFill>
                <a:latin typeface="Lexend" pitchFamily="2" charset="0"/>
                <a:ea typeface="Microsoft YaHei" panose="020B0503020204020204" pitchFamily="34" charset="-122"/>
              </a:rPr>
              <a:t> open-source</a:t>
            </a:r>
            <a:r>
              <a:rPr lang="zh-CN" altLang="en-US" sz="3200">
                <a:solidFill>
                  <a:schemeClr val="dk1"/>
                </a:solidFill>
                <a:latin typeface="Lexend" pitchFamily="2" charset="0"/>
                <a:ea typeface="Microsoft YaHei" panose="020B0503020204020204" pitchFamily="34" charset="-122"/>
              </a:rPr>
              <a:t> </a:t>
            </a:r>
            <a:r>
              <a:rPr lang="en" sz="3200">
                <a:solidFill>
                  <a:schemeClr val="dk1"/>
                </a:solidFill>
                <a:latin typeface="Lexend" pitchFamily="2" charset="0"/>
                <a:ea typeface="Microsoft YaHei" panose="020B0503020204020204" pitchFamily="34" charset="-122"/>
              </a:rPr>
              <a:t>LLM inference &amp; serving engine</a:t>
            </a:r>
            <a:endParaRPr sz="3200">
              <a:solidFill>
                <a:schemeClr val="dk1"/>
              </a:solidFill>
              <a:latin typeface="Lexend" pitchFamily="2" charset="0"/>
              <a:ea typeface="Microsoft YaHei"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PagedAttention</a:t>
            </a:r>
            <a:endParaRPr/>
          </a:p>
        </p:txBody>
      </p:sp>
      <p:sp>
        <p:nvSpPr>
          <p:cNvPr id="110" name="Google Shape;110;p20"/>
          <p:cNvSpPr txBox="1">
            <a:spLocks noGrp="1"/>
          </p:cNvSpPr>
          <p:nvPr>
            <p:ph sz="half" idx="1"/>
          </p:nvPr>
        </p:nvSpPr>
        <p:spPr>
          <a:prstGeom prst="rect">
            <a:avLst/>
          </a:prstGeom>
        </p:spPr>
        <p:txBody>
          <a:bodyPr spcFirstLastPara="1" wrap="square" lIns="121900" tIns="121900" rIns="121900" bIns="121900" anchor="t" anchorCtr="0">
            <a:normAutofit/>
          </a:bodyPr>
          <a:lstStyle/>
          <a:p>
            <a:pPr marL="0" indent="0">
              <a:spcAft>
                <a:spcPts val="1600"/>
              </a:spcAft>
              <a:buNone/>
            </a:pPr>
            <a:r>
              <a:rPr lang="en">
                <a:solidFill>
                  <a:schemeClr val="dk1"/>
                </a:solidFill>
              </a:rPr>
              <a:t>An attention algorithm that allows for storing continuous keys and values in non-contiguous memory space.</a:t>
            </a:r>
            <a:endParaRPr>
              <a:solidFill>
                <a:schemeClr val="dk1"/>
              </a:solidFill>
            </a:endParaRPr>
          </a:p>
        </p:txBody>
      </p:sp>
      <p:pic>
        <p:nvPicPr>
          <p:cNvPr id="111" name="Google Shape;111;p20"/>
          <p:cNvPicPr preferRelativeResize="0"/>
          <p:nvPr/>
        </p:nvPicPr>
        <p:blipFill>
          <a:blip r:embed="rId3">
            <a:alphaModFix/>
          </a:blip>
          <a:stretch>
            <a:fillRect/>
          </a:stretch>
        </p:blipFill>
        <p:spPr>
          <a:xfrm>
            <a:off x="2489732" y="2349067"/>
            <a:ext cx="7217299" cy="40256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a:t>Manage KV cache like OS virtual memory</a:t>
            </a:r>
            <a:endParaRPr/>
          </a:p>
        </p:txBody>
      </p:sp>
      <p:graphicFrame>
        <p:nvGraphicFramePr>
          <p:cNvPr id="118" name="Google Shape;118;p21"/>
          <p:cNvGraphicFramePr/>
          <p:nvPr>
            <p:extLst>
              <p:ext uri="{D42A27DB-BD31-4B8C-83A1-F6EECF244321}">
                <p14:modId xmlns:p14="http://schemas.microsoft.com/office/powerpoint/2010/main" val="2367994198"/>
              </p:ext>
            </p:extLst>
          </p:nvPr>
        </p:nvGraphicFramePr>
        <p:xfrm>
          <a:off x="475279" y="4005785"/>
          <a:ext cx="3579702" cy="2004120"/>
        </p:xfrm>
        <a:graphic>
          <a:graphicData uri="http://schemas.openxmlformats.org/drawingml/2006/table">
            <a:tbl>
              <a:tblPr>
                <a:noFill/>
              </a:tblPr>
              <a:tblGrid>
                <a:gridCol w="993166">
                  <a:extLst>
                    <a:ext uri="{9D8B030D-6E8A-4147-A177-3AD203B41FA5}">
                      <a16:colId xmlns:a16="http://schemas.microsoft.com/office/drawing/2014/main" val="20000"/>
                    </a:ext>
                  </a:extLst>
                </a:gridCol>
                <a:gridCol w="882648">
                  <a:extLst>
                    <a:ext uri="{9D8B030D-6E8A-4147-A177-3AD203B41FA5}">
                      <a16:colId xmlns:a16="http://schemas.microsoft.com/office/drawing/2014/main" val="20001"/>
                    </a:ext>
                  </a:extLst>
                </a:gridCol>
                <a:gridCol w="882648">
                  <a:extLst>
                    <a:ext uri="{9D8B030D-6E8A-4147-A177-3AD203B41FA5}">
                      <a16:colId xmlns:a16="http://schemas.microsoft.com/office/drawing/2014/main" val="20002"/>
                    </a:ext>
                  </a:extLst>
                </a:gridCol>
                <a:gridCol w="821240">
                  <a:extLst>
                    <a:ext uri="{9D8B030D-6E8A-4147-A177-3AD203B41FA5}">
                      <a16:colId xmlns:a16="http://schemas.microsoft.com/office/drawing/2014/main" val="20003"/>
                    </a:ext>
                  </a:extLst>
                </a:gridCol>
              </a:tblGrid>
              <a:tr h="501030">
                <a:tc>
                  <a:txBody>
                    <a:bodyPr/>
                    <a:lstStyle/>
                    <a:p>
                      <a:pPr marL="0" lvl="0" indent="0" algn="ctr" rtl="0">
                        <a:spcBef>
                          <a:spcPts val="0"/>
                        </a:spcBef>
                        <a:spcAft>
                          <a:spcPts val="0"/>
                        </a:spcAft>
                        <a:buNone/>
                      </a:pPr>
                      <a:r>
                        <a:rPr lang="en" sz="1400">
                          <a:latin typeface="Lexend"/>
                          <a:ea typeface="Lexend"/>
                          <a:cs typeface="Lexend"/>
                          <a:sym typeface="Lexend"/>
                        </a:rPr>
                        <a:t>Alan</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Turing</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is</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a</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01030">
                <a:tc>
                  <a:txBody>
                    <a:bodyPr/>
                    <a:lstStyle/>
                    <a:p>
                      <a:pPr marL="0" lvl="0" indent="0" algn="ctr" rtl="0">
                        <a:spcBef>
                          <a:spcPts val="0"/>
                        </a:spcBef>
                        <a:spcAft>
                          <a:spcPts val="0"/>
                        </a:spcAft>
                        <a:buNone/>
                      </a:pPr>
                      <a:r>
                        <a:rPr lang="en" sz="1400">
                          <a:latin typeface="Lexend"/>
                          <a:ea typeface="Lexend"/>
                          <a:cs typeface="Lexend"/>
                          <a:sym typeface="Lexend"/>
                        </a:rPr>
                        <a:t>computer</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scientist</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and</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mathematician</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501030">
                <a:tc>
                  <a:txBody>
                    <a:bodyPr/>
                    <a:lstStyle/>
                    <a:p>
                      <a:pPr marL="0" lvl="0" indent="0" algn="ctr" rtl="0">
                        <a:spcBef>
                          <a:spcPts val="0"/>
                        </a:spcBef>
                        <a:spcAft>
                          <a:spcPts val="0"/>
                        </a:spcAft>
                        <a:buNone/>
                      </a:pPr>
                      <a:r>
                        <a:rPr lang="en" sz="1400">
                          <a:latin typeface="Lexend"/>
                          <a:ea typeface="Lexend"/>
                          <a:cs typeface="Lexend"/>
                          <a:sym typeface="Lexend"/>
                        </a:rPr>
                        <a:t>renowned</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1030">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9" name="Google Shape;119;p21"/>
          <p:cNvSpPr txBox="1"/>
          <p:nvPr/>
        </p:nvSpPr>
        <p:spPr>
          <a:xfrm>
            <a:off x="956948" y="3369167"/>
            <a:ext cx="2626000" cy="492402"/>
          </a:xfrm>
          <a:prstGeom prst="rect">
            <a:avLst/>
          </a:prstGeom>
          <a:noFill/>
          <a:ln>
            <a:noFill/>
          </a:ln>
        </p:spPr>
        <p:txBody>
          <a:bodyPr spcFirstLastPara="1" wrap="square" lIns="121900" tIns="121900" rIns="121900" bIns="121900" anchor="t" anchorCtr="0">
            <a:spAutoFit/>
          </a:bodyPr>
          <a:lstStyle/>
          <a:p>
            <a:pPr algn="ctr"/>
            <a:r>
              <a:rPr lang="en" sz="1600" b="1">
                <a:latin typeface="Lexend"/>
                <a:ea typeface="Lexend"/>
                <a:cs typeface="Lexend"/>
                <a:sym typeface="Lexend"/>
              </a:rPr>
              <a:t>Logical</a:t>
            </a:r>
            <a:r>
              <a:rPr lang="en" sz="1600">
                <a:latin typeface="Lexend"/>
                <a:ea typeface="Lexend"/>
                <a:cs typeface="Lexend"/>
                <a:sym typeface="Lexend"/>
              </a:rPr>
              <a:t> KV blocks</a:t>
            </a:r>
            <a:endParaRPr sz="1600">
              <a:latin typeface="Lexend"/>
              <a:ea typeface="Lexend"/>
              <a:cs typeface="Lexend"/>
              <a:sym typeface="Lexend"/>
            </a:endParaRPr>
          </a:p>
        </p:txBody>
      </p:sp>
      <p:sp>
        <p:nvSpPr>
          <p:cNvPr id="120" name="Google Shape;120;p21"/>
          <p:cNvSpPr/>
          <p:nvPr/>
        </p:nvSpPr>
        <p:spPr>
          <a:xfrm>
            <a:off x="882062" y="1992285"/>
            <a:ext cx="1280400" cy="1280400"/>
          </a:xfrm>
          <a:prstGeom prst="ellipse">
            <a:avLst/>
          </a:prstGeom>
          <a:solidFill>
            <a:srgbClr val="FFF2CC"/>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algn="ctr"/>
            <a:r>
              <a:rPr lang="en" sz="1600">
                <a:latin typeface="Lexend"/>
                <a:ea typeface="Lexend"/>
                <a:cs typeface="Lexend"/>
                <a:sym typeface="Lexend"/>
              </a:rPr>
              <a:t>Request</a:t>
            </a:r>
            <a:endParaRPr sz="1600">
              <a:latin typeface="Lexend"/>
              <a:ea typeface="Lexend"/>
              <a:cs typeface="Lexend"/>
              <a:sym typeface="Lexend"/>
            </a:endParaRPr>
          </a:p>
          <a:p>
            <a:pPr algn="ctr"/>
            <a:r>
              <a:rPr lang="en" sz="1600">
                <a:latin typeface="Lexend"/>
                <a:ea typeface="Lexend"/>
                <a:cs typeface="Lexend"/>
                <a:sym typeface="Lexend"/>
              </a:rPr>
              <a:t>A</a:t>
            </a:r>
            <a:endParaRPr sz="1600">
              <a:latin typeface="Lexend"/>
              <a:ea typeface="Lexend"/>
              <a:cs typeface="Lexend"/>
              <a:sym typeface="Lexend"/>
            </a:endParaRPr>
          </a:p>
        </p:txBody>
      </p:sp>
      <p:graphicFrame>
        <p:nvGraphicFramePr>
          <p:cNvPr id="121" name="Google Shape;121;p21"/>
          <p:cNvGraphicFramePr/>
          <p:nvPr/>
        </p:nvGraphicFramePr>
        <p:xfrm>
          <a:off x="2659048" y="2208951"/>
          <a:ext cx="941300" cy="1016000"/>
        </p:xfrm>
        <a:graphic>
          <a:graphicData uri="http://schemas.openxmlformats.org/drawingml/2006/table">
            <a:tbl>
              <a:tblPr>
                <a:noFill/>
              </a:tblPr>
              <a:tblGrid>
                <a:gridCol w="460767">
                  <a:extLst>
                    <a:ext uri="{9D8B030D-6E8A-4147-A177-3AD203B41FA5}">
                      <a16:colId xmlns:a16="http://schemas.microsoft.com/office/drawing/2014/main" val="20000"/>
                    </a:ext>
                  </a:extLst>
                </a:gridCol>
                <a:gridCol w="480533">
                  <a:extLst>
                    <a:ext uri="{9D8B030D-6E8A-4147-A177-3AD203B41FA5}">
                      <a16:colId xmlns:a16="http://schemas.microsoft.com/office/drawing/2014/main" val="20001"/>
                    </a:ext>
                  </a:extLst>
                </a:gridCol>
              </a:tblGrid>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2" name="Google Shape;122;p21"/>
          <p:cNvSpPr txBox="1"/>
          <p:nvPr/>
        </p:nvSpPr>
        <p:spPr>
          <a:xfrm>
            <a:off x="2342414" y="1818167"/>
            <a:ext cx="1589600" cy="492402"/>
          </a:xfrm>
          <a:prstGeom prst="rect">
            <a:avLst/>
          </a:prstGeom>
          <a:noFill/>
          <a:ln>
            <a:noFill/>
          </a:ln>
        </p:spPr>
        <p:txBody>
          <a:bodyPr spcFirstLastPara="1" wrap="square" lIns="121900" tIns="121900" rIns="121900" bIns="121900" anchor="t" anchorCtr="0">
            <a:spAutoFit/>
          </a:bodyPr>
          <a:lstStyle/>
          <a:p>
            <a:pPr algn="ctr"/>
            <a:r>
              <a:rPr lang="en" sz="1600" b="1">
                <a:latin typeface="Lexend"/>
                <a:ea typeface="Lexend"/>
                <a:cs typeface="Lexend"/>
                <a:sym typeface="Lexend"/>
              </a:rPr>
              <a:t>Block Table</a:t>
            </a:r>
            <a:endParaRPr sz="1600">
              <a:latin typeface="Lexend"/>
              <a:ea typeface="Lexend"/>
              <a:cs typeface="Lexend"/>
              <a:sym typeface="Lexend"/>
            </a:endParaRPr>
          </a:p>
        </p:txBody>
      </p:sp>
      <p:graphicFrame>
        <p:nvGraphicFramePr>
          <p:cNvPr id="123" name="Google Shape;123;p21"/>
          <p:cNvGraphicFramePr/>
          <p:nvPr>
            <p:extLst>
              <p:ext uri="{D42A27DB-BD31-4B8C-83A1-F6EECF244321}">
                <p14:modId xmlns:p14="http://schemas.microsoft.com/office/powerpoint/2010/main" val="2708095429"/>
              </p:ext>
            </p:extLst>
          </p:nvPr>
        </p:nvGraphicFramePr>
        <p:xfrm>
          <a:off x="4371615" y="1863769"/>
          <a:ext cx="3579701" cy="4146136"/>
        </p:xfrm>
        <a:graphic>
          <a:graphicData uri="http://schemas.openxmlformats.org/drawingml/2006/table">
            <a:tbl>
              <a:tblPr>
                <a:noFill/>
              </a:tblPr>
              <a:tblGrid>
                <a:gridCol w="993167">
                  <a:extLst>
                    <a:ext uri="{9D8B030D-6E8A-4147-A177-3AD203B41FA5}">
                      <a16:colId xmlns:a16="http://schemas.microsoft.com/office/drawing/2014/main" val="20000"/>
                    </a:ext>
                  </a:extLst>
                </a:gridCol>
                <a:gridCol w="882667">
                  <a:extLst>
                    <a:ext uri="{9D8B030D-6E8A-4147-A177-3AD203B41FA5}">
                      <a16:colId xmlns:a16="http://schemas.microsoft.com/office/drawing/2014/main" val="20001"/>
                    </a:ext>
                  </a:extLst>
                </a:gridCol>
                <a:gridCol w="882667">
                  <a:extLst>
                    <a:ext uri="{9D8B030D-6E8A-4147-A177-3AD203B41FA5}">
                      <a16:colId xmlns:a16="http://schemas.microsoft.com/office/drawing/2014/main" val="20002"/>
                    </a:ext>
                  </a:extLst>
                </a:gridCol>
                <a:gridCol w="821200">
                  <a:extLst>
                    <a:ext uri="{9D8B030D-6E8A-4147-A177-3AD203B41FA5}">
                      <a16:colId xmlns:a16="http://schemas.microsoft.com/office/drawing/2014/main" val="20003"/>
                    </a:ext>
                  </a:extLst>
                </a:gridCol>
              </a:tblGrid>
              <a:tr h="518267">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18267">
                <a:tc>
                  <a:txBody>
                    <a:bodyPr/>
                    <a:lstStyle/>
                    <a:p>
                      <a:pPr marL="0" lvl="0" indent="0" algn="ctr" rtl="0">
                        <a:spcBef>
                          <a:spcPts val="0"/>
                        </a:spcBef>
                        <a:spcAft>
                          <a:spcPts val="0"/>
                        </a:spcAft>
                        <a:buNone/>
                      </a:pPr>
                      <a:r>
                        <a:rPr lang="en" sz="1400">
                          <a:latin typeface="Lexend"/>
                          <a:ea typeface="Lexend"/>
                          <a:cs typeface="Lexend"/>
                          <a:sym typeface="Lexend"/>
                        </a:rPr>
                        <a:t>computer</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scientist</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and</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mathe-</a:t>
                      </a:r>
                      <a:br>
                        <a:rPr lang="en" sz="1400">
                          <a:latin typeface="Lexend"/>
                          <a:ea typeface="Lexend"/>
                          <a:cs typeface="Lexend"/>
                          <a:sym typeface="Lexend"/>
                        </a:rPr>
                      </a:br>
                      <a:r>
                        <a:rPr lang="en" sz="1400">
                          <a:latin typeface="Lexend"/>
                          <a:ea typeface="Lexend"/>
                          <a:cs typeface="Lexend"/>
                          <a:sym typeface="Lexend"/>
                        </a:rPr>
                        <a:t>matician</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518267">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18267">
                <a:tc>
                  <a:txBody>
                    <a:bodyPr/>
                    <a:lstStyle/>
                    <a:p>
                      <a:pPr marL="0" lvl="0" indent="0" algn="ctr" rtl="0">
                        <a:spcBef>
                          <a:spcPts val="0"/>
                        </a:spcBef>
                        <a:spcAft>
                          <a:spcPts val="0"/>
                        </a:spcAft>
                        <a:buNone/>
                      </a:pPr>
                      <a:r>
                        <a:rPr lang="en" sz="1400">
                          <a:latin typeface="Lexend"/>
                          <a:ea typeface="Lexend"/>
                          <a:cs typeface="Lexend"/>
                          <a:sym typeface="Lexend"/>
                        </a:rPr>
                        <a:t>Artificial</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sz="1400">
                          <a:latin typeface="Lexend"/>
                          <a:ea typeface="Lexend"/>
                          <a:cs typeface="Lexend"/>
                          <a:sym typeface="Lexend"/>
                        </a:rPr>
                        <a:t>Intelli-</a:t>
                      </a:r>
                      <a:endParaRPr sz="1400">
                        <a:latin typeface="Lexend"/>
                        <a:ea typeface="Lexend"/>
                        <a:cs typeface="Lexend"/>
                        <a:sym typeface="Lexend"/>
                      </a:endParaRPr>
                    </a:p>
                    <a:p>
                      <a:pPr marL="0" lvl="0" indent="0" algn="ctr" rtl="0">
                        <a:spcBef>
                          <a:spcPts val="0"/>
                        </a:spcBef>
                        <a:spcAft>
                          <a:spcPts val="0"/>
                        </a:spcAft>
                        <a:buNone/>
                      </a:pPr>
                      <a:r>
                        <a:rPr lang="en" sz="1400">
                          <a:latin typeface="Lexend"/>
                          <a:ea typeface="Lexend"/>
                          <a:cs typeface="Lexend"/>
                          <a:sym typeface="Lexend"/>
                        </a:rPr>
                        <a:t>gence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is</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the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518267">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18267">
                <a:tc>
                  <a:txBody>
                    <a:bodyPr/>
                    <a:lstStyle/>
                    <a:p>
                      <a:pPr marL="0" lvl="0" indent="0" algn="ctr" rtl="0">
                        <a:spcBef>
                          <a:spcPts val="0"/>
                        </a:spcBef>
                        <a:spcAft>
                          <a:spcPts val="0"/>
                        </a:spcAft>
                        <a:buNone/>
                      </a:pPr>
                      <a:r>
                        <a:rPr lang="en" sz="1400">
                          <a:latin typeface="Lexend"/>
                          <a:ea typeface="Lexend"/>
                          <a:cs typeface="Lexend"/>
                          <a:sym typeface="Lexend"/>
                        </a:rPr>
                        <a:t>renowned</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18267">
                <a:tc>
                  <a:txBody>
                    <a:bodyPr/>
                    <a:lstStyle/>
                    <a:p>
                      <a:pPr marL="0" lvl="0" indent="0" algn="ctr" rtl="0">
                        <a:spcBef>
                          <a:spcPts val="0"/>
                        </a:spcBef>
                        <a:spcAft>
                          <a:spcPts val="0"/>
                        </a:spcAft>
                        <a:buNone/>
                      </a:pPr>
                      <a:r>
                        <a:rPr lang="en" sz="1400">
                          <a:latin typeface="Lexend"/>
                          <a:ea typeface="Lexend"/>
                          <a:cs typeface="Lexend"/>
                          <a:sym typeface="Lexend"/>
                        </a:rPr>
                        <a:t>future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of</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tech-</a:t>
                      </a:r>
                      <a:br>
                        <a:rPr lang="en" sz="1400">
                          <a:latin typeface="Lexend"/>
                          <a:ea typeface="Lexend"/>
                          <a:cs typeface="Lexend"/>
                          <a:sym typeface="Lexend"/>
                        </a:rPr>
                      </a:br>
                      <a:r>
                        <a:rPr lang="en" sz="1400">
                          <a:latin typeface="Lexend"/>
                          <a:ea typeface="Lexend"/>
                          <a:cs typeface="Lexend"/>
                          <a:sym typeface="Lexend"/>
                        </a:rPr>
                        <a:t>nology</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18267">
                <a:tc>
                  <a:txBody>
                    <a:bodyPr/>
                    <a:lstStyle/>
                    <a:p>
                      <a:pPr marL="0" lvl="0" indent="0" algn="ctr" rtl="0">
                        <a:spcBef>
                          <a:spcPts val="0"/>
                        </a:spcBef>
                        <a:spcAft>
                          <a:spcPts val="0"/>
                        </a:spcAft>
                        <a:buNone/>
                      </a:pPr>
                      <a:r>
                        <a:rPr lang="en" sz="1400">
                          <a:latin typeface="Lexend"/>
                          <a:ea typeface="Lexend"/>
                          <a:cs typeface="Lexend"/>
                          <a:sym typeface="Lexend"/>
                        </a:rPr>
                        <a:t>Alan</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Turing</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is</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400">
                          <a:latin typeface="Lexend"/>
                          <a:ea typeface="Lexend"/>
                          <a:cs typeface="Lexend"/>
                          <a:sym typeface="Lexend"/>
                        </a:rPr>
                        <a:t>a</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2CC"/>
                    </a:solidFill>
                  </a:tcPr>
                </a:tc>
                <a:extLst>
                  <a:ext uri="{0D108BD9-81ED-4DB2-BD59-A6C34878D82A}">
                    <a16:rowId xmlns:a16="http://schemas.microsoft.com/office/drawing/2014/main" val="10007"/>
                  </a:ext>
                </a:extLst>
              </a:tr>
            </a:tbl>
          </a:graphicData>
        </a:graphic>
      </p:graphicFrame>
      <p:sp>
        <p:nvSpPr>
          <p:cNvPr id="124" name="Google Shape;124;p21"/>
          <p:cNvSpPr txBox="1"/>
          <p:nvPr/>
        </p:nvSpPr>
        <p:spPr>
          <a:xfrm>
            <a:off x="4819214" y="1371367"/>
            <a:ext cx="2626000" cy="492402"/>
          </a:xfrm>
          <a:prstGeom prst="rect">
            <a:avLst/>
          </a:prstGeom>
          <a:noFill/>
          <a:ln>
            <a:noFill/>
          </a:ln>
        </p:spPr>
        <p:txBody>
          <a:bodyPr spcFirstLastPara="1" wrap="square" lIns="121900" tIns="121900" rIns="121900" bIns="121900" anchor="t" anchorCtr="0">
            <a:spAutoFit/>
          </a:bodyPr>
          <a:lstStyle/>
          <a:p>
            <a:pPr algn="ctr"/>
            <a:r>
              <a:rPr lang="en" sz="1600" b="1">
                <a:solidFill>
                  <a:srgbClr val="000000"/>
                </a:solidFill>
                <a:latin typeface="Lexend"/>
                <a:ea typeface="Lexend"/>
                <a:cs typeface="Lexend"/>
                <a:sym typeface="Lexend"/>
              </a:rPr>
              <a:t>Physical</a:t>
            </a:r>
            <a:r>
              <a:rPr lang="en" sz="1600">
                <a:latin typeface="Lexend"/>
                <a:ea typeface="Lexend"/>
                <a:cs typeface="Lexend"/>
                <a:sym typeface="Lexend"/>
              </a:rPr>
              <a:t> KV blocks</a:t>
            </a:r>
            <a:endParaRPr sz="1600">
              <a:latin typeface="Lexend"/>
              <a:ea typeface="Lexend"/>
              <a:cs typeface="Lexend"/>
              <a:sym typeface="Lexend"/>
            </a:endParaRPr>
          </a:p>
        </p:txBody>
      </p:sp>
      <p:graphicFrame>
        <p:nvGraphicFramePr>
          <p:cNvPr id="125" name="Google Shape;125;p21"/>
          <p:cNvGraphicFramePr/>
          <p:nvPr>
            <p:extLst>
              <p:ext uri="{D42A27DB-BD31-4B8C-83A1-F6EECF244321}">
                <p14:modId xmlns:p14="http://schemas.microsoft.com/office/powerpoint/2010/main" val="3422237213"/>
              </p:ext>
            </p:extLst>
          </p:nvPr>
        </p:nvGraphicFramePr>
        <p:xfrm>
          <a:off x="8325847" y="4005785"/>
          <a:ext cx="3261261" cy="2004120"/>
        </p:xfrm>
        <a:graphic>
          <a:graphicData uri="http://schemas.openxmlformats.org/drawingml/2006/table">
            <a:tbl>
              <a:tblPr>
                <a:noFill/>
              </a:tblPr>
              <a:tblGrid>
                <a:gridCol w="904816">
                  <a:extLst>
                    <a:ext uri="{9D8B030D-6E8A-4147-A177-3AD203B41FA5}">
                      <a16:colId xmlns:a16="http://schemas.microsoft.com/office/drawing/2014/main" val="20000"/>
                    </a:ext>
                  </a:extLst>
                </a:gridCol>
                <a:gridCol w="804130">
                  <a:extLst>
                    <a:ext uri="{9D8B030D-6E8A-4147-A177-3AD203B41FA5}">
                      <a16:colId xmlns:a16="http://schemas.microsoft.com/office/drawing/2014/main" val="20001"/>
                    </a:ext>
                  </a:extLst>
                </a:gridCol>
                <a:gridCol w="804130">
                  <a:extLst>
                    <a:ext uri="{9D8B030D-6E8A-4147-A177-3AD203B41FA5}">
                      <a16:colId xmlns:a16="http://schemas.microsoft.com/office/drawing/2014/main" val="20002"/>
                    </a:ext>
                  </a:extLst>
                </a:gridCol>
                <a:gridCol w="748185">
                  <a:extLst>
                    <a:ext uri="{9D8B030D-6E8A-4147-A177-3AD203B41FA5}">
                      <a16:colId xmlns:a16="http://schemas.microsoft.com/office/drawing/2014/main" val="20003"/>
                    </a:ext>
                  </a:extLst>
                </a:gridCol>
              </a:tblGrid>
              <a:tr h="501030">
                <a:tc>
                  <a:txBody>
                    <a:bodyPr/>
                    <a:lstStyle/>
                    <a:p>
                      <a:pPr marL="0" lvl="0" indent="0" algn="ctr" rtl="0">
                        <a:spcBef>
                          <a:spcPts val="0"/>
                        </a:spcBef>
                        <a:spcAft>
                          <a:spcPts val="0"/>
                        </a:spcAft>
                        <a:buNone/>
                      </a:pPr>
                      <a:r>
                        <a:rPr lang="en" sz="1400">
                          <a:latin typeface="Lexend"/>
                          <a:ea typeface="Lexend"/>
                          <a:cs typeface="Lexend"/>
                          <a:sym typeface="Lexend"/>
                        </a:rPr>
                        <a:t>Artificial</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err="1">
                          <a:latin typeface="Lexend"/>
                          <a:ea typeface="Lexend"/>
                          <a:cs typeface="Lexend"/>
                          <a:sym typeface="Lexend"/>
                        </a:rPr>
                        <a:t>Intelli</a:t>
                      </a:r>
                      <a:r>
                        <a:rPr lang="en" sz="1400">
                          <a:latin typeface="Lexend"/>
                          <a:ea typeface="Lexend"/>
                          <a:cs typeface="Lexend"/>
                          <a:sym typeface="Lexend"/>
                        </a:rPr>
                        <a:t>-</a:t>
                      </a:r>
                      <a:br>
                        <a:rPr lang="en" sz="1400">
                          <a:latin typeface="Lexend"/>
                          <a:ea typeface="Lexend"/>
                          <a:cs typeface="Lexend"/>
                          <a:sym typeface="Lexend"/>
                        </a:rPr>
                      </a:br>
                      <a:r>
                        <a:rPr lang="en" sz="1400" err="1">
                          <a:latin typeface="Lexend"/>
                          <a:ea typeface="Lexend"/>
                          <a:cs typeface="Lexend"/>
                          <a:sym typeface="Lexend"/>
                        </a:rPr>
                        <a:t>gence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is</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the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501030">
                <a:tc>
                  <a:txBody>
                    <a:bodyPr/>
                    <a:lstStyle/>
                    <a:p>
                      <a:pPr marL="0" lvl="0" indent="0" algn="ctr" rtl="0">
                        <a:spcBef>
                          <a:spcPts val="0"/>
                        </a:spcBef>
                        <a:spcAft>
                          <a:spcPts val="0"/>
                        </a:spcAft>
                        <a:buNone/>
                      </a:pPr>
                      <a:r>
                        <a:rPr lang="en" sz="1400">
                          <a:latin typeface="Lexend"/>
                          <a:ea typeface="Lexend"/>
                          <a:cs typeface="Lexend"/>
                          <a:sym typeface="Lexend"/>
                        </a:rPr>
                        <a:t>future</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of</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1400">
                          <a:latin typeface="Lexend"/>
                          <a:ea typeface="Lexend"/>
                          <a:cs typeface="Lexend"/>
                          <a:sym typeface="Lexend"/>
                        </a:rPr>
                        <a:t>tech-</a:t>
                      </a:r>
                      <a:br>
                        <a:rPr lang="en" sz="1400">
                          <a:latin typeface="Lexend"/>
                          <a:ea typeface="Lexend"/>
                          <a:cs typeface="Lexend"/>
                          <a:sym typeface="Lexend"/>
                        </a:rPr>
                      </a:br>
                      <a:r>
                        <a:rPr lang="en" sz="1400" err="1">
                          <a:latin typeface="Lexend"/>
                          <a:ea typeface="Lexend"/>
                          <a:cs typeface="Lexend"/>
                          <a:sym typeface="Lexend"/>
                        </a:rPr>
                        <a:t>nology</a:t>
                      </a: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01030">
                <a:tc>
                  <a:txBody>
                    <a:bodyPr/>
                    <a:lstStyle/>
                    <a:p>
                      <a:pPr marL="0" lvl="0" indent="0" algn="l"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01030">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4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6" name="Google Shape;126;p21"/>
          <p:cNvSpPr txBox="1"/>
          <p:nvPr/>
        </p:nvSpPr>
        <p:spPr>
          <a:xfrm>
            <a:off x="8807514" y="3369167"/>
            <a:ext cx="2626000" cy="492402"/>
          </a:xfrm>
          <a:prstGeom prst="rect">
            <a:avLst/>
          </a:prstGeom>
          <a:noFill/>
          <a:ln>
            <a:noFill/>
          </a:ln>
        </p:spPr>
        <p:txBody>
          <a:bodyPr spcFirstLastPara="1" wrap="square" lIns="121900" tIns="121900" rIns="121900" bIns="121900" anchor="t" anchorCtr="0">
            <a:spAutoFit/>
          </a:bodyPr>
          <a:lstStyle/>
          <a:p>
            <a:pPr algn="ctr"/>
            <a:r>
              <a:rPr lang="en" sz="1600" b="1">
                <a:latin typeface="Lexend"/>
                <a:ea typeface="Lexend"/>
                <a:cs typeface="Lexend"/>
                <a:sym typeface="Lexend"/>
              </a:rPr>
              <a:t>Logical</a:t>
            </a:r>
            <a:r>
              <a:rPr lang="en" sz="1600">
                <a:latin typeface="Lexend"/>
                <a:ea typeface="Lexend"/>
                <a:cs typeface="Lexend"/>
                <a:sym typeface="Lexend"/>
              </a:rPr>
              <a:t> KV blocks</a:t>
            </a:r>
            <a:endParaRPr sz="1600">
              <a:latin typeface="Lexend"/>
              <a:ea typeface="Lexend"/>
              <a:cs typeface="Lexend"/>
              <a:sym typeface="Lexend"/>
            </a:endParaRPr>
          </a:p>
        </p:txBody>
      </p:sp>
      <p:sp>
        <p:nvSpPr>
          <p:cNvPr id="127" name="Google Shape;127;p21"/>
          <p:cNvSpPr/>
          <p:nvPr/>
        </p:nvSpPr>
        <p:spPr>
          <a:xfrm>
            <a:off x="10210900" y="1992285"/>
            <a:ext cx="1280400" cy="1280400"/>
          </a:xfrm>
          <a:prstGeom prst="ellipse">
            <a:avLst/>
          </a:prstGeom>
          <a:solidFill>
            <a:srgbClr val="D9EAD3"/>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algn="ctr"/>
            <a:r>
              <a:rPr lang="en" sz="1600">
                <a:latin typeface="Lexend"/>
                <a:ea typeface="Lexend"/>
                <a:cs typeface="Lexend"/>
                <a:sym typeface="Lexend"/>
              </a:rPr>
              <a:t>Request</a:t>
            </a:r>
            <a:endParaRPr sz="1600">
              <a:latin typeface="Lexend"/>
              <a:ea typeface="Lexend"/>
              <a:cs typeface="Lexend"/>
              <a:sym typeface="Lexend"/>
            </a:endParaRPr>
          </a:p>
          <a:p>
            <a:pPr algn="ctr"/>
            <a:r>
              <a:rPr lang="en" sz="1600">
                <a:latin typeface="Lexend"/>
                <a:ea typeface="Lexend"/>
                <a:cs typeface="Lexend"/>
                <a:sym typeface="Lexend"/>
              </a:rPr>
              <a:t>B</a:t>
            </a:r>
            <a:endParaRPr sz="1600">
              <a:latin typeface="Lexend"/>
              <a:ea typeface="Lexend"/>
              <a:cs typeface="Lexend"/>
              <a:sym typeface="Lexend"/>
            </a:endParaRPr>
          </a:p>
        </p:txBody>
      </p:sp>
      <p:graphicFrame>
        <p:nvGraphicFramePr>
          <p:cNvPr id="128" name="Google Shape;128;p21"/>
          <p:cNvGraphicFramePr/>
          <p:nvPr/>
        </p:nvGraphicFramePr>
        <p:xfrm>
          <a:off x="8782415" y="2208951"/>
          <a:ext cx="941300" cy="1016000"/>
        </p:xfrm>
        <a:graphic>
          <a:graphicData uri="http://schemas.openxmlformats.org/drawingml/2006/table">
            <a:tbl>
              <a:tblPr>
                <a:noFill/>
              </a:tblPr>
              <a:tblGrid>
                <a:gridCol w="460767">
                  <a:extLst>
                    <a:ext uri="{9D8B030D-6E8A-4147-A177-3AD203B41FA5}">
                      <a16:colId xmlns:a16="http://schemas.microsoft.com/office/drawing/2014/main" val="20000"/>
                    </a:ext>
                  </a:extLst>
                </a:gridCol>
                <a:gridCol w="480533">
                  <a:extLst>
                    <a:ext uri="{9D8B030D-6E8A-4147-A177-3AD203B41FA5}">
                      <a16:colId xmlns:a16="http://schemas.microsoft.com/office/drawing/2014/main" val="20001"/>
                    </a:ext>
                  </a:extLst>
                </a:gridCol>
              </a:tblGrid>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3200">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00">
                        <a:latin typeface="Lexend"/>
                        <a:ea typeface="Lexend"/>
                        <a:cs typeface="Lexend"/>
                        <a:sym typeface="Lexend"/>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29" name="Google Shape;129;p21"/>
          <p:cNvSpPr txBox="1"/>
          <p:nvPr/>
        </p:nvSpPr>
        <p:spPr>
          <a:xfrm>
            <a:off x="8465781" y="1818167"/>
            <a:ext cx="1589600" cy="492402"/>
          </a:xfrm>
          <a:prstGeom prst="rect">
            <a:avLst/>
          </a:prstGeom>
          <a:noFill/>
          <a:ln>
            <a:noFill/>
          </a:ln>
        </p:spPr>
        <p:txBody>
          <a:bodyPr spcFirstLastPara="1" wrap="square" lIns="121900" tIns="121900" rIns="121900" bIns="121900" anchor="t" anchorCtr="0">
            <a:spAutoFit/>
          </a:bodyPr>
          <a:lstStyle/>
          <a:p>
            <a:pPr algn="ctr"/>
            <a:r>
              <a:rPr lang="en" sz="1600" b="1">
                <a:latin typeface="Lexend"/>
                <a:ea typeface="Lexend"/>
                <a:cs typeface="Lexend"/>
                <a:sym typeface="Lexend"/>
              </a:rPr>
              <a:t>Block Table</a:t>
            </a:r>
            <a:endParaRPr sz="1600">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prstGeom prst="rect">
            <a:avLst/>
          </a:prstGeom>
        </p:spPr>
        <p:txBody>
          <a:bodyPr spcFirstLastPara="1" wrap="square" lIns="121900" tIns="121900" rIns="121900" bIns="121900" anchor="t" anchorCtr="0">
            <a:normAutofit fontScale="90000"/>
          </a:bodyPr>
          <a:lstStyle/>
          <a:p>
            <a:r>
              <a:rPr lang="en" err="1">
                <a:solidFill>
                  <a:schemeClr val="lt1"/>
                </a:solidFill>
              </a:rPr>
              <a:t>vLLM</a:t>
            </a:r>
            <a:r>
              <a:rPr lang="en">
                <a:solidFill>
                  <a:schemeClr val="lt1"/>
                </a:solidFill>
              </a:rPr>
              <a:t> </a:t>
            </a:r>
            <a:r>
              <a:rPr lang="en" err="1"/>
              <a:t>Github</a:t>
            </a:r>
            <a:r>
              <a:rPr lang="en"/>
              <a:t> Repo</a:t>
            </a:r>
            <a:endParaRPr/>
          </a:p>
        </p:txBody>
      </p:sp>
      <p:pic>
        <p:nvPicPr>
          <p:cNvPr id="136" name="Google Shape;136;p22"/>
          <p:cNvPicPr preferRelativeResize="0"/>
          <p:nvPr/>
        </p:nvPicPr>
        <p:blipFill>
          <a:blip r:embed="rId3">
            <a:alphaModFix/>
          </a:blip>
          <a:stretch>
            <a:fillRect/>
          </a:stretch>
        </p:blipFill>
        <p:spPr>
          <a:xfrm>
            <a:off x="2564074" y="1138771"/>
            <a:ext cx="554867" cy="554867"/>
          </a:xfrm>
          <a:prstGeom prst="rect">
            <a:avLst/>
          </a:prstGeom>
          <a:noFill/>
          <a:ln>
            <a:noFill/>
          </a:ln>
        </p:spPr>
      </p:pic>
      <p:sp>
        <p:nvSpPr>
          <p:cNvPr id="137" name="Google Shape;137;p22"/>
          <p:cNvSpPr txBox="1"/>
          <p:nvPr/>
        </p:nvSpPr>
        <p:spPr>
          <a:xfrm>
            <a:off x="3203881" y="1108418"/>
            <a:ext cx="6428800" cy="876097"/>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 sz="2400" u="sng">
                <a:solidFill>
                  <a:schemeClr val="accent5"/>
                </a:solidFill>
                <a:latin typeface="Consolas"/>
                <a:ea typeface="Consolas"/>
                <a:cs typeface="Consolas"/>
                <a:sym typeface="Consolas"/>
                <a:hlinkClick r:id="rId4">
                  <a:extLst>
                    <a:ext uri="{A12FA001-AC4F-418D-AE19-62706E023703}">
                      <ahyp:hlinkClr xmlns:ahyp="http://schemas.microsoft.com/office/drawing/2018/hyperlinkcolor" val="tx"/>
                    </a:ext>
                  </a:extLst>
                </a:hlinkClick>
              </a:rPr>
              <a:t>https://github.com/vllm-project/vllm</a:t>
            </a:r>
            <a:endParaRPr sz="2400">
              <a:latin typeface="Consolas"/>
              <a:ea typeface="Consolas"/>
              <a:cs typeface="Consolas"/>
              <a:sym typeface="Consolas"/>
            </a:endParaRPr>
          </a:p>
        </p:txBody>
      </p:sp>
      <p:pic>
        <p:nvPicPr>
          <p:cNvPr id="138" name="Google Shape;138;p22"/>
          <p:cNvPicPr preferRelativeResize="0"/>
          <p:nvPr/>
        </p:nvPicPr>
        <p:blipFill>
          <a:blip r:embed="rId5">
            <a:alphaModFix/>
          </a:blip>
          <a:stretch>
            <a:fillRect/>
          </a:stretch>
        </p:blipFill>
        <p:spPr>
          <a:xfrm>
            <a:off x="4393314" y="1843320"/>
            <a:ext cx="520667" cy="520667"/>
          </a:xfrm>
          <a:prstGeom prst="rect">
            <a:avLst/>
          </a:prstGeom>
          <a:noFill/>
          <a:ln>
            <a:noFill/>
          </a:ln>
        </p:spPr>
      </p:pic>
      <p:sp>
        <p:nvSpPr>
          <p:cNvPr id="139" name="Google Shape;139;p22"/>
          <p:cNvSpPr txBox="1"/>
          <p:nvPr/>
        </p:nvSpPr>
        <p:spPr>
          <a:xfrm>
            <a:off x="4994214" y="1799821"/>
            <a:ext cx="3516470" cy="876097"/>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 sz="2400" b="1">
                <a:solidFill>
                  <a:schemeClr val="dk2"/>
                </a:solidFill>
                <a:latin typeface="Consolas"/>
                <a:ea typeface="Consolas"/>
                <a:cs typeface="Consolas"/>
                <a:sym typeface="Consolas"/>
              </a:rPr>
              <a:t>$ pip install </a:t>
            </a:r>
            <a:r>
              <a:rPr lang="en" sz="2400" b="1" err="1">
                <a:solidFill>
                  <a:schemeClr val="dk2"/>
                </a:solidFill>
                <a:latin typeface="Consolas"/>
                <a:ea typeface="Consolas"/>
                <a:cs typeface="Consolas"/>
                <a:sym typeface="Consolas"/>
              </a:rPr>
              <a:t>vllm</a:t>
            </a:r>
            <a:endParaRPr sz="2400" b="1">
              <a:latin typeface="Consolas"/>
              <a:ea typeface="Consolas"/>
              <a:cs typeface="Consolas"/>
              <a:sym typeface="Consolas"/>
            </a:endParaRPr>
          </a:p>
        </p:txBody>
      </p:sp>
      <p:pic>
        <p:nvPicPr>
          <p:cNvPr id="140" name="Google Shape;140;p22"/>
          <p:cNvPicPr preferRelativeResize="0"/>
          <p:nvPr/>
        </p:nvPicPr>
        <p:blipFill>
          <a:blip r:embed="rId6">
            <a:alphaModFix/>
          </a:blip>
          <a:stretch>
            <a:fillRect/>
          </a:stretch>
        </p:blipFill>
        <p:spPr>
          <a:xfrm>
            <a:off x="5074416" y="2482612"/>
            <a:ext cx="554867" cy="554867"/>
          </a:xfrm>
          <a:prstGeom prst="rect">
            <a:avLst/>
          </a:prstGeom>
          <a:noFill/>
          <a:ln>
            <a:noFill/>
          </a:ln>
        </p:spPr>
      </p:pic>
      <p:sp>
        <p:nvSpPr>
          <p:cNvPr id="141" name="Google Shape;141;p22"/>
          <p:cNvSpPr txBox="1"/>
          <p:nvPr/>
        </p:nvSpPr>
        <p:spPr>
          <a:xfrm>
            <a:off x="5701148" y="2460568"/>
            <a:ext cx="2339265" cy="876097"/>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n-US" altLang="zh-CN" sz="2400" b="1">
                <a:solidFill>
                  <a:srgbClr val="CC0000"/>
                </a:solidFill>
                <a:latin typeface="Lexend"/>
                <a:ea typeface="Lexend"/>
                <a:cs typeface="Lexend"/>
                <a:sym typeface="Lexend"/>
              </a:rPr>
              <a:t>33</a:t>
            </a:r>
            <a:r>
              <a:rPr lang="en" sz="2400" b="1">
                <a:solidFill>
                  <a:srgbClr val="CC0000"/>
                </a:solidFill>
                <a:latin typeface="Lexend"/>
                <a:ea typeface="Lexend"/>
                <a:cs typeface="Lexend"/>
                <a:sym typeface="Lexend"/>
              </a:rPr>
              <a:t>.9K Stars</a:t>
            </a:r>
            <a:endParaRPr sz="2400" b="1">
              <a:latin typeface="Lexend"/>
              <a:ea typeface="Lexend"/>
              <a:cs typeface="Lexend"/>
              <a:sym typeface="Lexend"/>
            </a:endParaRPr>
          </a:p>
        </p:txBody>
      </p:sp>
      <p:pic>
        <p:nvPicPr>
          <p:cNvPr id="142" name="Google Shape;142;p22"/>
          <p:cNvPicPr preferRelativeResize="0"/>
          <p:nvPr/>
        </p:nvPicPr>
        <p:blipFill rotWithShape="1">
          <a:blip r:embed="rId7">
            <a:alphaModFix/>
          </a:blip>
          <a:srcRect t="3841" b="4026"/>
          <a:stretch/>
        </p:blipFill>
        <p:spPr>
          <a:xfrm>
            <a:off x="3686081" y="3155167"/>
            <a:ext cx="4824603" cy="3244868"/>
          </a:xfrm>
          <a:prstGeom prst="rect">
            <a:avLst/>
          </a:prstGeom>
          <a:noFill/>
          <a:ln>
            <a:noFill/>
          </a:ln>
        </p:spPr>
      </p:pic>
      <p:pic>
        <p:nvPicPr>
          <p:cNvPr id="143" name="Google Shape;143;p22"/>
          <p:cNvPicPr preferRelativeResize="0"/>
          <p:nvPr/>
        </p:nvPicPr>
        <p:blipFill rotWithShape="1">
          <a:blip r:embed="rId8">
            <a:alphaModFix/>
          </a:blip>
          <a:srcRect l="13949" r="16164"/>
          <a:stretch/>
        </p:blipFill>
        <p:spPr>
          <a:xfrm>
            <a:off x="522614" y="583134"/>
            <a:ext cx="1142368" cy="468500"/>
          </a:xfrm>
          <a:prstGeom prst="rect">
            <a:avLst/>
          </a:prstGeom>
          <a:noFill/>
          <a:ln>
            <a:noFill/>
          </a:ln>
        </p:spPr>
      </p:pic>
      <p:cxnSp>
        <p:nvCxnSpPr>
          <p:cNvPr id="144" name="Google Shape;144;p22"/>
          <p:cNvCxnSpPr/>
          <p:nvPr/>
        </p:nvCxnSpPr>
        <p:spPr>
          <a:xfrm>
            <a:off x="4825581" y="5426100"/>
            <a:ext cx="257600" cy="402000"/>
          </a:xfrm>
          <a:prstGeom prst="straightConnector1">
            <a:avLst/>
          </a:prstGeom>
          <a:noFill/>
          <a:ln w="9525" cap="flat" cmpd="sng">
            <a:solidFill>
              <a:schemeClr val="dk2"/>
            </a:solidFill>
            <a:prstDash val="solid"/>
            <a:round/>
            <a:headEnd type="none" w="med" len="med"/>
            <a:tailEnd type="triangle" w="med" len="med"/>
          </a:ln>
        </p:spPr>
      </p:cxnSp>
      <p:sp>
        <p:nvSpPr>
          <p:cNvPr id="145" name="Google Shape;145;p22"/>
          <p:cNvSpPr txBox="1"/>
          <p:nvPr/>
        </p:nvSpPr>
        <p:spPr>
          <a:xfrm>
            <a:off x="4215098" y="4858667"/>
            <a:ext cx="1117600" cy="697715"/>
          </a:xfrm>
          <a:prstGeom prst="rect">
            <a:avLst/>
          </a:prstGeom>
          <a:noFill/>
          <a:ln>
            <a:noFill/>
          </a:ln>
        </p:spPr>
        <p:txBody>
          <a:bodyPr spcFirstLastPara="1" wrap="square" lIns="121900" tIns="121900" rIns="121900" bIns="121900" anchor="t" anchorCtr="0">
            <a:spAutoFit/>
          </a:bodyPr>
          <a:lstStyle/>
          <a:p>
            <a:pPr algn="ctr"/>
            <a:r>
              <a:rPr lang="en" sz="1467">
                <a:latin typeface="Lexend"/>
                <a:ea typeface="Lexend"/>
                <a:cs typeface="Lexend"/>
                <a:sym typeface="Lexend"/>
              </a:rPr>
              <a:t>Official</a:t>
            </a:r>
            <a:endParaRPr sz="1467">
              <a:latin typeface="Lexend"/>
              <a:ea typeface="Lexend"/>
              <a:cs typeface="Lexend"/>
              <a:sym typeface="Lexend"/>
            </a:endParaRPr>
          </a:p>
          <a:p>
            <a:pPr algn="ctr"/>
            <a:r>
              <a:rPr lang="en" sz="1467">
                <a:latin typeface="Lexend"/>
                <a:ea typeface="Lexend"/>
                <a:cs typeface="Lexend"/>
                <a:sym typeface="Lexend"/>
              </a:rPr>
              <a:t>release!</a:t>
            </a:r>
            <a:endParaRPr sz="1467">
              <a:latin typeface="Lexend"/>
              <a:ea typeface="Lexend"/>
              <a:cs typeface="Lexend"/>
              <a:sym typeface="Lexe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29250</TotalTime>
  <Words>4167</Words>
  <Application>Microsoft Macintosh PowerPoint</Application>
  <PresentationFormat>自定义</PresentationFormat>
  <Paragraphs>594</Paragraphs>
  <Slides>51</Slides>
  <Notes>36</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51</vt:i4>
      </vt:variant>
    </vt:vector>
  </HeadingPairs>
  <TitlesOfParts>
    <vt:vector size="70" baseType="lpstr">
      <vt:lpstr>Microsoft YaHei</vt:lpstr>
      <vt:lpstr>Microsoft YaHei</vt:lpstr>
      <vt:lpstr>ACGN-MiaoGB-Flash</vt:lpstr>
      <vt:lpstr>PingFang SC Semibold</vt:lpstr>
      <vt:lpstr>Arial</vt:lpstr>
      <vt:lpstr>Calibri</vt:lpstr>
      <vt:lpstr>Consolas</vt:lpstr>
      <vt:lpstr>FUTURA MEDIUM</vt:lpstr>
      <vt:lpstr>FUTURA MEDIUM</vt:lpstr>
      <vt:lpstr>Gill Sans MT</vt:lpstr>
      <vt:lpstr>Helvetica Neue</vt:lpstr>
      <vt:lpstr>Lexend</vt:lpstr>
      <vt:lpstr>Verdana</vt:lpstr>
      <vt:lpstr>Wingdings</vt:lpstr>
      <vt:lpstr>封面页_图片版 </vt:lpstr>
      <vt:lpstr>1_内容Copytext </vt:lpstr>
      <vt:lpstr>code01</vt:lpstr>
      <vt:lpstr>1_code01</vt:lpstr>
      <vt:lpstr>结束页</vt:lpstr>
      <vt:lpstr>vLLM 架构剖析</vt:lpstr>
      <vt:lpstr>大模型推理</vt:lpstr>
      <vt:lpstr>About us</vt:lpstr>
      <vt:lpstr>目录</vt:lpstr>
      <vt:lpstr>PowerPoint 演示文稿</vt:lpstr>
      <vt:lpstr>Our Goal</vt:lpstr>
      <vt:lpstr>PagedAttention</vt:lpstr>
      <vt:lpstr>Manage KV cache like OS virtual memory</vt:lpstr>
      <vt:lpstr>vLLM Github Repo</vt:lpstr>
      <vt:lpstr>vLLM Adopters</vt:lpstr>
      <vt:lpstr>“Talk is cheap. Show me the code.”</vt:lpstr>
      <vt:lpstr>Contributors</vt:lpstr>
      <vt:lpstr>PowerPoint 演示文稿</vt:lpstr>
      <vt:lpstr>vLLM 推理调用方式</vt:lpstr>
      <vt:lpstr>User Interface</vt:lpstr>
      <vt:lpstr>vLLM API (1): LLM class</vt:lpstr>
      <vt:lpstr>离线批处理</vt:lpstr>
      <vt:lpstr>vLLM API (2): OpenAI-compatible server</vt:lpstr>
      <vt:lpstr>LLMEngine 是 vLLM 的核心逻辑</vt:lpstr>
      <vt:lpstr>LLMEngine 是 vLLM 的核心逻辑</vt:lpstr>
      <vt:lpstr>PowerPoint 演示文稿</vt:lpstr>
      <vt:lpstr>PowerPoint 演示文稿</vt:lpstr>
      <vt:lpstr>PowerPoint 演示文稿</vt:lpstr>
      <vt:lpstr>PowerPoint 演示文稿</vt:lpstr>
      <vt:lpstr>vLLM 整体代码架构</vt:lpstr>
      <vt:lpstr>PowerPoint 演示文稿</vt:lpstr>
      <vt:lpstr>PowerPoint 演示文稿</vt:lpstr>
      <vt:lpstr>PowerPoint 演示文稿</vt:lpstr>
      <vt:lpstr>PowerPoint 演示文稿</vt:lpstr>
      <vt:lpstr>CacheEngine</vt:lpstr>
      <vt:lpstr>PowerPoint 演示文稿</vt:lpstr>
      <vt:lpstr>PowerPoint 演示文稿</vt:lpstr>
      <vt:lpstr>PowerPoint 演示文稿</vt:lpstr>
      <vt:lpstr>初始化阶段</vt:lpstr>
      <vt:lpstr>调度和推理</vt:lpstr>
      <vt:lpstr>LLM 的第一轮处理</vt:lpstr>
      <vt:lpstr>vLLM 的第二轮处理</vt:lpstr>
      <vt:lpstr>vLLM 的第三轮处理</vt:lpstr>
      <vt:lpstr>PowerPoint 演示文稿</vt:lpstr>
      <vt:lpstr>Before serving requests 1. Initialize &amp; load model</vt:lpstr>
      <vt:lpstr>Before serving requests 2. Profile memory usage</vt:lpstr>
      <vt:lpstr>Before serving requests 2. Profile memory usage</vt:lpstr>
      <vt:lpstr>Before serving requests 2. Profile memory usage</vt:lpstr>
      <vt:lpstr>Before serving requests 3. Pre-allocate KV Blocks</vt:lpstr>
      <vt:lpstr>Before serving requests 3. Pre-allocate KV Blocks</vt:lpstr>
      <vt:lpstr>PowerPoint 演示文稿</vt:lpstr>
      <vt:lpstr>请求完成与结果返回</vt:lpstr>
      <vt:lpstr>请求完成与结果返回</vt:lpstr>
      <vt:lpstr>Summary</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9548</cp:revision>
  <cp:lastPrinted>2023-09-08T09:14:01Z</cp:lastPrinted>
  <dcterms:created xsi:type="dcterms:W3CDTF">2020-08-28T08:44:19Z</dcterms:created>
  <dcterms:modified xsi:type="dcterms:W3CDTF">2025-01-19T03:41:58Z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